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Calibri" panose="020F0502020204030204" pitchFamily="34" charset="0"/>
      <p:regular r:id="rId11"/>
      <p:bold r:id="rId12"/>
      <p:italic r:id="rId13"/>
      <p:boldItalic r:id="rId14"/>
    </p:embeddedFont>
    <p:embeddedFont>
      <p:font typeface="Gelasio" panose="020B0604020202020204" charset="0"/>
      <p:regular r:id="rId15"/>
    </p:embeddedFont>
    <p:embeddedFont>
      <p:font typeface="Lato" panose="020F0502020204030203" pitchFamily="3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072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815822" y="782836"/>
            <a:ext cx="5512356" cy="689015"/>
          </a:xfrm>
          <a:prstGeom prst="rect">
            <a:avLst/>
          </a:prstGeom>
          <a:noFill/>
          <a:ln/>
        </p:spPr>
        <p:txBody>
          <a:bodyPr wrap="none" lIns="0" tIns="0" rIns="0" bIns="0" rtlCol="0" anchor="t"/>
          <a:lstStyle/>
          <a:p>
            <a:pPr marL="0" indent="0" algn="ctr">
              <a:lnSpc>
                <a:spcPts val="5400"/>
              </a:lnSpc>
              <a:buNone/>
            </a:pPr>
            <a:r>
              <a:rPr lang="en-US" sz="4300" dirty="0">
                <a:solidFill>
                  <a:srgbClr val="312F2B"/>
                </a:solidFill>
                <a:latin typeface="Gelasio" pitchFamily="34" charset="0"/>
                <a:ea typeface="Gelasio" pitchFamily="34" charset="-122"/>
                <a:cs typeface="Gelasio" pitchFamily="34" charset="-120"/>
              </a:rPr>
              <a:t>Welcome to </a:t>
            </a:r>
            <a:endParaRPr lang="en-US" sz="4300" dirty="0"/>
          </a:p>
        </p:txBody>
      </p:sp>
      <p:sp>
        <p:nvSpPr>
          <p:cNvPr id="4" name="Text 1"/>
          <p:cNvSpPr/>
          <p:nvPr/>
        </p:nvSpPr>
        <p:spPr>
          <a:xfrm>
            <a:off x="1815822" y="1802487"/>
            <a:ext cx="5512356" cy="689015"/>
          </a:xfrm>
          <a:prstGeom prst="rect">
            <a:avLst/>
          </a:prstGeom>
          <a:noFill/>
          <a:ln/>
        </p:spPr>
        <p:txBody>
          <a:bodyPr wrap="none" lIns="0" tIns="0" rIns="0" bIns="0" rtlCol="0" anchor="t"/>
          <a:lstStyle/>
          <a:p>
            <a:pPr marL="0" indent="0" algn="ctr">
              <a:lnSpc>
                <a:spcPts val="5400"/>
              </a:lnSpc>
              <a:buNone/>
            </a:pPr>
            <a:r>
              <a:rPr lang="en-US" sz="4300" dirty="0">
                <a:solidFill>
                  <a:srgbClr val="312F2B"/>
                </a:solidFill>
                <a:latin typeface="Gelasio" pitchFamily="34" charset="0"/>
                <a:ea typeface="Gelasio" pitchFamily="34" charset="-122"/>
                <a:cs typeface="Gelasio" pitchFamily="34" charset="-120"/>
              </a:rPr>
              <a:t>SEIN CONSULTING </a:t>
            </a:r>
            <a:endParaRPr lang="en-US" sz="4300" dirty="0"/>
          </a:p>
        </p:txBody>
      </p:sp>
      <p:sp>
        <p:nvSpPr>
          <p:cNvPr id="5" name="Text 2"/>
          <p:cNvSpPr/>
          <p:nvPr/>
        </p:nvSpPr>
        <p:spPr>
          <a:xfrm>
            <a:off x="771644" y="2822138"/>
            <a:ext cx="7600712" cy="352782"/>
          </a:xfrm>
          <a:prstGeom prst="rect">
            <a:avLst/>
          </a:prstGeom>
          <a:noFill/>
          <a:ln/>
        </p:spPr>
        <p:txBody>
          <a:bodyPr wrap="none" lIns="0" tIns="0" rIns="0" bIns="0" rtlCol="0" anchor="t"/>
          <a:lstStyle/>
          <a:p>
            <a:pPr marL="0" indent="0" algn="ctr">
              <a:lnSpc>
                <a:spcPts val="2750"/>
              </a:lnSpc>
              <a:buNone/>
            </a:pPr>
            <a:endParaRPr lang="en-US" sz="1700" dirty="0"/>
          </a:p>
        </p:txBody>
      </p:sp>
      <p:sp>
        <p:nvSpPr>
          <p:cNvPr id="6" name="Text 3"/>
          <p:cNvSpPr/>
          <p:nvPr/>
        </p:nvSpPr>
        <p:spPr>
          <a:xfrm>
            <a:off x="771644" y="3422928"/>
            <a:ext cx="7600712" cy="1058347"/>
          </a:xfrm>
          <a:prstGeom prst="rect">
            <a:avLst/>
          </a:prstGeom>
          <a:noFill/>
          <a:ln/>
        </p:spPr>
        <p:txBody>
          <a:bodyPr wrap="square" lIns="0" tIns="0" rIns="0" bIns="0" rtlCol="0" anchor="t"/>
          <a:lstStyle/>
          <a:p>
            <a:pPr marL="0" indent="0">
              <a:lnSpc>
                <a:spcPts val="2750"/>
              </a:lnSpc>
              <a:buNone/>
            </a:pPr>
            <a:r>
              <a:rPr lang="en-US" sz="1700" dirty="0">
                <a:solidFill>
                  <a:srgbClr val="272525"/>
                </a:solidFill>
                <a:latin typeface="Lato" pitchFamily="34" charset="0"/>
                <a:ea typeface="Lato" pitchFamily="34" charset="-122"/>
                <a:cs typeface="Lato" pitchFamily="34" charset="-120"/>
              </a:rPr>
              <a:t>At SEIN Consulting, we believe that technology can be a powerful force for good. We started our journey in the wellness industry, where we helped people achieve their health and fitness goals through innovative solutions.</a:t>
            </a:r>
            <a:endParaRPr lang="en-US" sz="1700" dirty="0"/>
          </a:p>
        </p:txBody>
      </p:sp>
      <p:sp>
        <p:nvSpPr>
          <p:cNvPr id="7" name="Text 4"/>
          <p:cNvSpPr/>
          <p:nvPr/>
        </p:nvSpPr>
        <p:spPr>
          <a:xfrm>
            <a:off x="771644" y="4729282"/>
            <a:ext cx="7600712" cy="1058347"/>
          </a:xfrm>
          <a:prstGeom prst="rect">
            <a:avLst/>
          </a:prstGeom>
          <a:noFill/>
          <a:ln/>
        </p:spPr>
        <p:txBody>
          <a:bodyPr wrap="square" lIns="0" tIns="0" rIns="0" bIns="0" rtlCol="0" anchor="t"/>
          <a:lstStyle/>
          <a:p>
            <a:pPr marL="0" indent="0">
              <a:lnSpc>
                <a:spcPts val="2750"/>
              </a:lnSpc>
              <a:buNone/>
            </a:pPr>
            <a:r>
              <a:rPr lang="en-US" sz="1700" dirty="0">
                <a:solidFill>
                  <a:srgbClr val="272525"/>
                </a:solidFill>
                <a:latin typeface="Lato" pitchFamily="34" charset="0"/>
                <a:ea typeface="Lato" pitchFamily="34" charset="-122"/>
                <a:cs typeface="Lato" pitchFamily="34" charset="-120"/>
              </a:rPr>
              <a:t>Now, we're applying that same passion for innovation to the world of IT. We've expanded our expertise to cover a wide range of key technologies, and we're dedicated to connecting our clients with the top talent they need to succeed.</a:t>
            </a:r>
            <a:endParaRPr lang="en-US" sz="1700" dirty="0"/>
          </a:p>
        </p:txBody>
      </p:sp>
      <p:sp>
        <p:nvSpPr>
          <p:cNvPr id="8" name="Text 5"/>
          <p:cNvSpPr/>
          <p:nvPr/>
        </p:nvSpPr>
        <p:spPr>
          <a:xfrm>
            <a:off x="771644" y="6035635"/>
            <a:ext cx="7600712" cy="1411129"/>
          </a:xfrm>
          <a:prstGeom prst="rect">
            <a:avLst/>
          </a:prstGeom>
          <a:noFill/>
          <a:ln/>
        </p:spPr>
        <p:txBody>
          <a:bodyPr wrap="square" lIns="0" tIns="0" rIns="0" bIns="0" rtlCol="0" anchor="t"/>
          <a:lstStyle/>
          <a:p>
            <a:pPr marL="0" indent="0">
              <a:lnSpc>
                <a:spcPts val="2750"/>
              </a:lnSpc>
              <a:buNone/>
            </a:pPr>
            <a:r>
              <a:rPr lang="en-US" sz="1700" dirty="0">
                <a:solidFill>
                  <a:srgbClr val="272525"/>
                </a:solidFill>
                <a:latin typeface="Lato" pitchFamily="34" charset="0"/>
                <a:ea typeface="Lato" pitchFamily="34" charset="-122"/>
                <a:cs typeface="Lato" pitchFamily="34" charset="-120"/>
              </a:rPr>
              <a:t>Our tailored staffing solutions are designed to meet the unique needs of each client, and our commitment to client satisfaction is at the heart of everything we do. Whether you're looking to build a new IT team or strengthen your existing one, we're here to help.</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01294" y="2635687"/>
            <a:ext cx="4971693" cy="2958227"/>
          </a:xfrm>
          <a:prstGeom prst="rect">
            <a:avLst/>
          </a:prstGeom>
        </p:spPr>
      </p:pic>
      <p:sp>
        <p:nvSpPr>
          <p:cNvPr id="4" name="Text 0"/>
          <p:cNvSpPr/>
          <p:nvPr/>
        </p:nvSpPr>
        <p:spPr>
          <a:xfrm>
            <a:off x="720447" y="838676"/>
            <a:ext cx="7703106" cy="1286351"/>
          </a:xfrm>
          <a:prstGeom prst="rect">
            <a:avLst/>
          </a:prstGeom>
          <a:noFill/>
          <a:ln/>
        </p:spPr>
        <p:txBody>
          <a:bodyPr wrap="square" lIns="0" tIns="0" rIns="0" bIns="0" rtlCol="0" anchor="t"/>
          <a:lstStyle/>
          <a:p>
            <a:pPr marL="0" indent="0">
              <a:lnSpc>
                <a:spcPts val="5050"/>
              </a:lnSpc>
              <a:buNone/>
            </a:pPr>
            <a:r>
              <a:rPr lang="en-US" sz="4050" dirty="0">
                <a:solidFill>
                  <a:srgbClr val="312F2B"/>
                </a:solidFill>
                <a:latin typeface="Gelasio" pitchFamily="34" charset="0"/>
                <a:ea typeface="Gelasio" pitchFamily="34" charset="-122"/>
                <a:cs typeface="Gelasio" pitchFamily="34" charset="-120"/>
              </a:rPr>
              <a:t>Our Journey: From Wellness to IT</a:t>
            </a:r>
            <a:endParaRPr lang="en-US" sz="4050" dirty="0"/>
          </a:p>
        </p:txBody>
      </p:sp>
      <p:sp>
        <p:nvSpPr>
          <p:cNvPr id="5" name="Shape 1"/>
          <p:cNvSpPr/>
          <p:nvPr/>
        </p:nvSpPr>
        <p:spPr>
          <a:xfrm>
            <a:off x="1017746" y="2433757"/>
            <a:ext cx="22860" cy="4957048"/>
          </a:xfrm>
          <a:prstGeom prst="roundRect">
            <a:avLst>
              <a:gd name="adj" fmla="val 378194"/>
            </a:avLst>
          </a:prstGeom>
          <a:solidFill>
            <a:srgbClr val="CECEC9"/>
          </a:solidFill>
          <a:ln/>
        </p:spPr>
      </p:sp>
      <p:sp>
        <p:nvSpPr>
          <p:cNvPr id="6" name="Shape 2"/>
          <p:cNvSpPr/>
          <p:nvPr/>
        </p:nvSpPr>
        <p:spPr>
          <a:xfrm>
            <a:off x="1237833" y="2885242"/>
            <a:ext cx="720447" cy="22860"/>
          </a:xfrm>
          <a:prstGeom prst="roundRect">
            <a:avLst>
              <a:gd name="adj" fmla="val 378194"/>
            </a:avLst>
          </a:prstGeom>
          <a:solidFill>
            <a:srgbClr val="CECEC9"/>
          </a:solidFill>
          <a:ln/>
        </p:spPr>
      </p:sp>
      <p:sp>
        <p:nvSpPr>
          <p:cNvPr id="7" name="Shape 3"/>
          <p:cNvSpPr/>
          <p:nvPr/>
        </p:nvSpPr>
        <p:spPr>
          <a:xfrm>
            <a:off x="797659" y="2665214"/>
            <a:ext cx="463034" cy="463034"/>
          </a:xfrm>
          <a:prstGeom prst="roundRect">
            <a:avLst>
              <a:gd name="adj" fmla="val 18671"/>
            </a:avLst>
          </a:prstGeom>
          <a:solidFill>
            <a:srgbClr val="E8E8E3"/>
          </a:solidFill>
          <a:ln w="7620">
            <a:solidFill>
              <a:srgbClr val="CECEC9"/>
            </a:solidFill>
            <a:prstDash val="solid"/>
          </a:ln>
        </p:spPr>
      </p:sp>
      <p:sp>
        <p:nvSpPr>
          <p:cNvPr id="8" name="Text 4"/>
          <p:cNvSpPr/>
          <p:nvPr/>
        </p:nvSpPr>
        <p:spPr>
          <a:xfrm>
            <a:off x="962799" y="2742367"/>
            <a:ext cx="132755" cy="308729"/>
          </a:xfrm>
          <a:prstGeom prst="rect">
            <a:avLst/>
          </a:prstGeom>
          <a:noFill/>
          <a:ln/>
        </p:spPr>
        <p:txBody>
          <a:bodyPr wrap="none" lIns="0" tIns="0" rIns="0" bIns="0" rtlCol="0" anchor="t"/>
          <a:lstStyle/>
          <a:p>
            <a:pPr marL="0" indent="0" algn="ctr">
              <a:lnSpc>
                <a:spcPts val="2400"/>
              </a:lnSpc>
              <a:buNone/>
            </a:pPr>
            <a:r>
              <a:rPr lang="en-US" sz="2400" dirty="0">
                <a:solidFill>
                  <a:srgbClr val="272525"/>
                </a:solidFill>
                <a:latin typeface="Gelasio" pitchFamily="34" charset="0"/>
                <a:ea typeface="Gelasio" pitchFamily="34" charset="-122"/>
                <a:cs typeface="Gelasio" pitchFamily="34" charset="-120"/>
              </a:rPr>
              <a:t>1</a:t>
            </a:r>
            <a:endParaRPr lang="en-US" sz="2400" dirty="0"/>
          </a:p>
        </p:txBody>
      </p:sp>
      <p:sp>
        <p:nvSpPr>
          <p:cNvPr id="9" name="Text 5"/>
          <p:cNvSpPr/>
          <p:nvPr/>
        </p:nvSpPr>
        <p:spPr>
          <a:xfrm>
            <a:off x="2161223" y="2639497"/>
            <a:ext cx="2573060" cy="321588"/>
          </a:xfrm>
          <a:prstGeom prst="rect">
            <a:avLst/>
          </a:prstGeom>
          <a:noFill/>
          <a:ln/>
        </p:spPr>
        <p:txBody>
          <a:bodyPr wrap="none" lIns="0" tIns="0" rIns="0" bIns="0" rtlCol="0" anchor="t"/>
          <a:lstStyle/>
          <a:p>
            <a:pPr marL="0" indent="0" algn="l">
              <a:lnSpc>
                <a:spcPts val="2500"/>
              </a:lnSpc>
              <a:buNone/>
            </a:pPr>
            <a:r>
              <a:rPr lang="en-US" sz="2000" dirty="0">
                <a:solidFill>
                  <a:srgbClr val="272525"/>
                </a:solidFill>
                <a:latin typeface="Gelasio" pitchFamily="34" charset="0"/>
                <a:ea typeface="Gelasio" pitchFamily="34" charset="-122"/>
                <a:cs typeface="Gelasio" pitchFamily="34" charset="-120"/>
              </a:rPr>
              <a:t>Health &amp; Wellness</a:t>
            </a:r>
            <a:endParaRPr lang="en-US" sz="2000" dirty="0"/>
          </a:p>
        </p:txBody>
      </p:sp>
      <p:sp>
        <p:nvSpPr>
          <p:cNvPr id="10" name="Text 6"/>
          <p:cNvSpPr/>
          <p:nvPr/>
        </p:nvSpPr>
        <p:spPr>
          <a:xfrm>
            <a:off x="2161223" y="3084552"/>
            <a:ext cx="6262330" cy="658654"/>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Lato" pitchFamily="34" charset="0"/>
                <a:ea typeface="Lato" pitchFamily="34" charset="-122"/>
                <a:cs typeface="Lato" pitchFamily="34" charset="-120"/>
              </a:rPr>
              <a:t>SEIN Consulting began as a health and wellness company, providing services to enhance the well-being of individuals and organizations.</a:t>
            </a:r>
            <a:endParaRPr lang="en-US" sz="1600" dirty="0"/>
          </a:p>
        </p:txBody>
      </p:sp>
      <p:sp>
        <p:nvSpPr>
          <p:cNvPr id="11" name="Shape 7"/>
          <p:cNvSpPr/>
          <p:nvPr/>
        </p:nvSpPr>
        <p:spPr>
          <a:xfrm>
            <a:off x="1237833" y="4606171"/>
            <a:ext cx="720447" cy="22860"/>
          </a:xfrm>
          <a:prstGeom prst="roundRect">
            <a:avLst>
              <a:gd name="adj" fmla="val 378194"/>
            </a:avLst>
          </a:prstGeom>
          <a:solidFill>
            <a:srgbClr val="CECEC9"/>
          </a:solidFill>
          <a:ln/>
        </p:spPr>
      </p:sp>
      <p:sp>
        <p:nvSpPr>
          <p:cNvPr id="12" name="Shape 8"/>
          <p:cNvSpPr/>
          <p:nvPr/>
        </p:nvSpPr>
        <p:spPr>
          <a:xfrm>
            <a:off x="797659" y="4386143"/>
            <a:ext cx="463034" cy="463034"/>
          </a:xfrm>
          <a:prstGeom prst="roundRect">
            <a:avLst>
              <a:gd name="adj" fmla="val 18671"/>
            </a:avLst>
          </a:prstGeom>
          <a:solidFill>
            <a:srgbClr val="E8E8E3"/>
          </a:solidFill>
          <a:ln w="7620">
            <a:solidFill>
              <a:srgbClr val="CECEC9"/>
            </a:solidFill>
            <a:prstDash val="solid"/>
          </a:ln>
        </p:spPr>
      </p:sp>
      <p:sp>
        <p:nvSpPr>
          <p:cNvPr id="13" name="Text 9"/>
          <p:cNvSpPr/>
          <p:nvPr/>
        </p:nvSpPr>
        <p:spPr>
          <a:xfrm>
            <a:off x="942915" y="4463296"/>
            <a:ext cx="172522" cy="308729"/>
          </a:xfrm>
          <a:prstGeom prst="rect">
            <a:avLst/>
          </a:prstGeom>
          <a:noFill/>
          <a:ln/>
        </p:spPr>
        <p:txBody>
          <a:bodyPr wrap="none" lIns="0" tIns="0" rIns="0" bIns="0" rtlCol="0" anchor="t"/>
          <a:lstStyle/>
          <a:p>
            <a:pPr marL="0" indent="0" algn="ctr">
              <a:lnSpc>
                <a:spcPts val="2400"/>
              </a:lnSpc>
              <a:buNone/>
            </a:pPr>
            <a:r>
              <a:rPr lang="en-US" sz="2400" dirty="0">
                <a:solidFill>
                  <a:srgbClr val="272525"/>
                </a:solidFill>
                <a:latin typeface="Gelasio" pitchFamily="34" charset="0"/>
                <a:ea typeface="Gelasio" pitchFamily="34" charset="-122"/>
                <a:cs typeface="Gelasio" pitchFamily="34" charset="-120"/>
              </a:rPr>
              <a:t>2</a:t>
            </a:r>
            <a:endParaRPr lang="en-US" sz="2400" dirty="0"/>
          </a:p>
        </p:txBody>
      </p:sp>
      <p:sp>
        <p:nvSpPr>
          <p:cNvPr id="14" name="Text 10"/>
          <p:cNvSpPr/>
          <p:nvPr/>
        </p:nvSpPr>
        <p:spPr>
          <a:xfrm>
            <a:off x="2161223" y="4360426"/>
            <a:ext cx="2573060" cy="321588"/>
          </a:xfrm>
          <a:prstGeom prst="rect">
            <a:avLst/>
          </a:prstGeom>
          <a:noFill/>
          <a:ln/>
        </p:spPr>
        <p:txBody>
          <a:bodyPr wrap="none" lIns="0" tIns="0" rIns="0" bIns="0" rtlCol="0" anchor="t"/>
          <a:lstStyle/>
          <a:p>
            <a:pPr marL="0" indent="0" algn="l">
              <a:lnSpc>
                <a:spcPts val="2500"/>
              </a:lnSpc>
              <a:buNone/>
            </a:pPr>
            <a:r>
              <a:rPr lang="en-US" sz="2000" dirty="0">
                <a:solidFill>
                  <a:srgbClr val="272525"/>
                </a:solidFill>
                <a:latin typeface="Gelasio" pitchFamily="34" charset="0"/>
                <a:ea typeface="Gelasio" pitchFamily="34" charset="-122"/>
                <a:cs typeface="Gelasio" pitchFamily="34" charset="-120"/>
              </a:rPr>
              <a:t>IT Solutions</a:t>
            </a:r>
            <a:endParaRPr lang="en-US" sz="2000" dirty="0"/>
          </a:p>
        </p:txBody>
      </p:sp>
      <p:sp>
        <p:nvSpPr>
          <p:cNvPr id="15" name="Text 11"/>
          <p:cNvSpPr/>
          <p:nvPr/>
        </p:nvSpPr>
        <p:spPr>
          <a:xfrm>
            <a:off x="2161223" y="4805482"/>
            <a:ext cx="6262330" cy="658654"/>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Lato" pitchFamily="34" charset="0"/>
                <a:ea typeface="Lato" pitchFamily="34" charset="-122"/>
                <a:cs typeface="Lato" pitchFamily="34" charset="-120"/>
              </a:rPr>
              <a:t>Recognizing the growing demand for IT talent, SEIN Consulting expanded its offerings to include IT solutions and staffing services.</a:t>
            </a:r>
            <a:endParaRPr lang="en-US" sz="1600" dirty="0"/>
          </a:p>
        </p:txBody>
      </p:sp>
      <p:sp>
        <p:nvSpPr>
          <p:cNvPr id="16" name="Shape 12"/>
          <p:cNvSpPr/>
          <p:nvPr/>
        </p:nvSpPr>
        <p:spPr>
          <a:xfrm>
            <a:off x="1237833" y="6327100"/>
            <a:ext cx="720447" cy="22860"/>
          </a:xfrm>
          <a:prstGeom prst="roundRect">
            <a:avLst>
              <a:gd name="adj" fmla="val 378194"/>
            </a:avLst>
          </a:prstGeom>
          <a:solidFill>
            <a:srgbClr val="CECEC9"/>
          </a:solidFill>
          <a:ln/>
        </p:spPr>
      </p:sp>
      <p:sp>
        <p:nvSpPr>
          <p:cNvPr id="17" name="Shape 13"/>
          <p:cNvSpPr/>
          <p:nvPr/>
        </p:nvSpPr>
        <p:spPr>
          <a:xfrm>
            <a:off x="797659" y="6107073"/>
            <a:ext cx="463034" cy="463034"/>
          </a:xfrm>
          <a:prstGeom prst="roundRect">
            <a:avLst>
              <a:gd name="adj" fmla="val 18671"/>
            </a:avLst>
          </a:prstGeom>
          <a:solidFill>
            <a:srgbClr val="E8E8E3"/>
          </a:solidFill>
          <a:ln w="7620">
            <a:solidFill>
              <a:srgbClr val="CECEC9"/>
            </a:solidFill>
            <a:prstDash val="solid"/>
          </a:ln>
        </p:spPr>
      </p:sp>
      <p:sp>
        <p:nvSpPr>
          <p:cNvPr id="18" name="Text 14"/>
          <p:cNvSpPr/>
          <p:nvPr/>
        </p:nvSpPr>
        <p:spPr>
          <a:xfrm>
            <a:off x="943987" y="6184225"/>
            <a:ext cx="170378" cy="308729"/>
          </a:xfrm>
          <a:prstGeom prst="rect">
            <a:avLst/>
          </a:prstGeom>
          <a:noFill/>
          <a:ln/>
        </p:spPr>
        <p:txBody>
          <a:bodyPr wrap="none" lIns="0" tIns="0" rIns="0" bIns="0" rtlCol="0" anchor="t"/>
          <a:lstStyle/>
          <a:p>
            <a:pPr marL="0" indent="0" algn="ctr">
              <a:lnSpc>
                <a:spcPts val="2400"/>
              </a:lnSpc>
              <a:buNone/>
            </a:pPr>
            <a:r>
              <a:rPr lang="en-US" sz="2400" dirty="0">
                <a:solidFill>
                  <a:srgbClr val="272525"/>
                </a:solidFill>
                <a:latin typeface="Gelasio" pitchFamily="34" charset="0"/>
                <a:ea typeface="Gelasio" pitchFamily="34" charset="-122"/>
                <a:cs typeface="Gelasio" pitchFamily="34" charset="-120"/>
              </a:rPr>
              <a:t>3</a:t>
            </a:r>
            <a:endParaRPr lang="en-US" sz="2400" dirty="0"/>
          </a:p>
        </p:txBody>
      </p:sp>
      <p:sp>
        <p:nvSpPr>
          <p:cNvPr id="19" name="Text 15"/>
          <p:cNvSpPr/>
          <p:nvPr/>
        </p:nvSpPr>
        <p:spPr>
          <a:xfrm>
            <a:off x="2161223" y="6081355"/>
            <a:ext cx="2573060" cy="321588"/>
          </a:xfrm>
          <a:prstGeom prst="rect">
            <a:avLst/>
          </a:prstGeom>
          <a:noFill/>
          <a:ln/>
        </p:spPr>
        <p:txBody>
          <a:bodyPr wrap="none" lIns="0" tIns="0" rIns="0" bIns="0" rtlCol="0" anchor="t"/>
          <a:lstStyle/>
          <a:p>
            <a:pPr marL="0" indent="0" algn="l">
              <a:lnSpc>
                <a:spcPts val="2500"/>
              </a:lnSpc>
              <a:buNone/>
            </a:pPr>
            <a:r>
              <a:rPr lang="en-US" sz="2000" dirty="0">
                <a:solidFill>
                  <a:srgbClr val="272525"/>
                </a:solidFill>
                <a:latin typeface="Gelasio" pitchFamily="34" charset="0"/>
                <a:ea typeface="Gelasio" pitchFamily="34" charset="-122"/>
                <a:cs typeface="Gelasio" pitchFamily="34" charset="-120"/>
              </a:rPr>
              <a:t>IT Staffing Experts</a:t>
            </a:r>
            <a:endParaRPr lang="en-US" sz="2000" dirty="0"/>
          </a:p>
        </p:txBody>
      </p:sp>
      <p:sp>
        <p:nvSpPr>
          <p:cNvPr id="20" name="Text 16"/>
          <p:cNvSpPr/>
          <p:nvPr/>
        </p:nvSpPr>
        <p:spPr>
          <a:xfrm>
            <a:off x="2161223" y="6526411"/>
            <a:ext cx="6262330" cy="658654"/>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Lato" pitchFamily="34" charset="0"/>
                <a:ea typeface="Lato" pitchFamily="34" charset="-122"/>
                <a:cs typeface="Lato" pitchFamily="34" charset="-120"/>
              </a:rPr>
              <a:t>Today, SEIN Consulting is a leading provider of IT staffing solutions, connecting clients with top talent in various technical areas.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2338"/>
          </a:xfrm>
          <a:prstGeom prst="rect">
            <a:avLst/>
          </a:prstGeom>
        </p:spPr>
      </p:pic>
      <p:pic>
        <p:nvPicPr>
          <p:cNvPr id="3" name="Image 1" descr="preencoded.png"/>
          <p:cNvPicPr>
            <a:picLocks noChangeAspect="1"/>
          </p:cNvPicPr>
          <p:nvPr/>
        </p:nvPicPr>
        <p:blipFill>
          <a:blip r:embed="rId4"/>
          <a:stretch>
            <a:fillRect/>
          </a:stretch>
        </p:blipFill>
        <p:spPr>
          <a:xfrm>
            <a:off x="265748" y="576977"/>
            <a:ext cx="4954786" cy="7078385"/>
          </a:xfrm>
          <a:prstGeom prst="rect">
            <a:avLst/>
          </a:prstGeom>
        </p:spPr>
      </p:pic>
      <p:sp>
        <p:nvSpPr>
          <p:cNvPr id="4" name="Text 0"/>
          <p:cNvSpPr/>
          <p:nvPr/>
        </p:nvSpPr>
        <p:spPr>
          <a:xfrm>
            <a:off x="6230660" y="584716"/>
            <a:ext cx="7655481" cy="1328976"/>
          </a:xfrm>
          <a:prstGeom prst="rect">
            <a:avLst/>
          </a:prstGeom>
          <a:noFill/>
          <a:ln/>
        </p:spPr>
        <p:txBody>
          <a:bodyPr wrap="square" lIns="0" tIns="0" rIns="0" bIns="0" rtlCol="0" anchor="t"/>
          <a:lstStyle/>
          <a:p>
            <a:pPr marL="0" indent="0">
              <a:lnSpc>
                <a:spcPts val="5200"/>
              </a:lnSpc>
              <a:buNone/>
            </a:pPr>
            <a:r>
              <a:rPr lang="en-US" sz="4150" dirty="0">
                <a:solidFill>
                  <a:srgbClr val="312F2B"/>
                </a:solidFill>
                <a:latin typeface="Gelasio" pitchFamily="34" charset="0"/>
                <a:ea typeface="Gelasio" pitchFamily="34" charset="-122"/>
                <a:cs typeface="Gelasio" pitchFamily="34" charset="-120"/>
              </a:rPr>
              <a:t>Expertise in Key IT Technologies</a:t>
            </a:r>
            <a:endParaRPr lang="en-US" sz="4150" dirty="0"/>
          </a:p>
        </p:txBody>
      </p:sp>
      <p:sp>
        <p:nvSpPr>
          <p:cNvPr id="5" name="Shape 1"/>
          <p:cNvSpPr/>
          <p:nvPr/>
        </p:nvSpPr>
        <p:spPr>
          <a:xfrm>
            <a:off x="6230660" y="2232660"/>
            <a:ext cx="3721418" cy="2601158"/>
          </a:xfrm>
          <a:prstGeom prst="roundRect">
            <a:avLst>
              <a:gd name="adj" fmla="val 3434"/>
            </a:avLst>
          </a:prstGeom>
          <a:solidFill>
            <a:srgbClr val="E8E8E3"/>
          </a:solidFill>
          <a:ln w="7620">
            <a:solidFill>
              <a:srgbClr val="CECEC9"/>
            </a:solidFill>
            <a:prstDash val="solid"/>
          </a:ln>
        </p:spPr>
      </p:sp>
      <p:sp>
        <p:nvSpPr>
          <p:cNvPr id="6" name="Text 2"/>
          <p:cNvSpPr/>
          <p:nvPr/>
        </p:nvSpPr>
        <p:spPr>
          <a:xfrm>
            <a:off x="6450925" y="2452926"/>
            <a:ext cx="2658070" cy="332303"/>
          </a:xfrm>
          <a:prstGeom prst="rect">
            <a:avLst/>
          </a:prstGeom>
          <a:noFill/>
          <a:ln/>
        </p:spPr>
        <p:txBody>
          <a:bodyPr wrap="none" lIns="0" tIns="0" rIns="0" bIns="0" rtlCol="0" anchor="t"/>
          <a:lstStyle/>
          <a:p>
            <a:pPr marL="0" indent="0">
              <a:lnSpc>
                <a:spcPts val="2600"/>
              </a:lnSpc>
              <a:buNone/>
            </a:pPr>
            <a:r>
              <a:rPr lang="en-US" sz="2050" dirty="0">
                <a:solidFill>
                  <a:srgbClr val="272525"/>
                </a:solidFill>
                <a:latin typeface="Gelasio" pitchFamily="34" charset="0"/>
                <a:ea typeface="Gelasio" pitchFamily="34" charset="-122"/>
                <a:cs typeface="Gelasio" pitchFamily="34" charset="-120"/>
              </a:rPr>
              <a:t>SNOW</a:t>
            </a:r>
            <a:endParaRPr lang="en-US" sz="2050" dirty="0"/>
          </a:p>
        </p:txBody>
      </p:sp>
      <p:sp>
        <p:nvSpPr>
          <p:cNvPr id="7" name="Text 3"/>
          <p:cNvSpPr/>
          <p:nvPr/>
        </p:nvSpPr>
        <p:spPr>
          <a:xfrm>
            <a:off x="6450925" y="2912745"/>
            <a:ext cx="3280886" cy="170080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Lato" pitchFamily="34" charset="0"/>
                <a:ea typeface="Lato" pitchFamily="34" charset="-122"/>
                <a:cs typeface="Lato" pitchFamily="34" charset="-120"/>
              </a:rPr>
              <a:t>We specialize in finding skilled professionals with expertise in ServiceNow (SNOW), a leading platform for IT service management.</a:t>
            </a:r>
            <a:endParaRPr lang="en-US" sz="1650" dirty="0"/>
          </a:p>
        </p:txBody>
      </p:sp>
      <p:sp>
        <p:nvSpPr>
          <p:cNvPr id="8" name="Shape 4"/>
          <p:cNvSpPr/>
          <p:nvPr/>
        </p:nvSpPr>
        <p:spPr>
          <a:xfrm>
            <a:off x="10164723" y="2232660"/>
            <a:ext cx="3721418" cy="2601158"/>
          </a:xfrm>
          <a:prstGeom prst="roundRect">
            <a:avLst>
              <a:gd name="adj" fmla="val 3434"/>
            </a:avLst>
          </a:prstGeom>
          <a:solidFill>
            <a:srgbClr val="E8E8E3"/>
          </a:solidFill>
          <a:ln w="7620">
            <a:solidFill>
              <a:srgbClr val="CECEC9"/>
            </a:solidFill>
            <a:prstDash val="solid"/>
          </a:ln>
        </p:spPr>
      </p:sp>
      <p:sp>
        <p:nvSpPr>
          <p:cNvPr id="9" name="Text 5"/>
          <p:cNvSpPr/>
          <p:nvPr/>
        </p:nvSpPr>
        <p:spPr>
          <a:xfrm>
            <a:off x="10384988" y="2452926"/>
            <a:ext cx="2658070" cy="332303"/>
          </a:xfrm>
          <a:prstGeom prst="rect">
            <a:avLst/>
          </a:prstGeom>
          <a:noFill/>
          <a:ln/>
        </p:spPr>
        <p:txBody>
          <a:bodyPr wrap="none" lIns="0" tIns="0" rIns="0" bIns="0" rtlCol="0" anchor="t"/>
          <a:lstStyle/>
          <a:p>
            <a:pPr marL="0" indent="0">
              <a:lnSpc>
                <a:spcPts val="2600"/>
              </a:lnSpc>
              <a:buNone/>
            </a:pPr>
            <a:r>
              <a:rPr lang="en-US" sz="2050" dirty="0">
                <a:solidFill>
                  <a:srgbClr val="272525"/>
                </a:solidFill>
                <a:latin typeface="Gelasio" pitchFamily="34" charset="0"/>
                <a:ea typeface="Gelasio" pitchFamily="34" charset="-122"/>
                <a:cs typeface="Gelasio" pitchFamily="34" charset="-120"/>
              </a:rPr>
              <a:t>SFDC</a:t>
            </a:r>
            <a:endParaRPr lang="en-US" sz="2050" dirty="0"/>
          </a:p>
        </p:txBody>
      </p:sp>
      <p:sp>
        <p:nvSpPr>
          <p:cNvPr id="10" name="Text 6"/>
          <p:cNvSpPr/>
          <p:nvPr/>
        </p:nvSpPr>
        <p:spPr>
          <a:xfrm>
            <a:off x="10384988" y="2912745"/>
            <a:ext cx="3280886" cy="1360646"/>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Lato" pitchFamily="34" charset="0"/>
                <a:ea typeface="Lato" pitchFamily="34" charset="-122"/>
                <a:cs typeface="Lato" pitchFamily="34" charset="-120"/>
              </a:rPr>
              <a:t>Our team has extensive knowledge of Salesforce (SFDC), the world's leading customer relationship management (CRM) platform.</a:t>
            </a:r>
            <a:endParaRPr lang="en-US" sz="1650" dirty="0"/>
          </a:p>
        </p:txBody>
      </p:sp>
      <p:sp>
        <p:nvSpPr>
          <p:cNvPr id="11" name="Shape 7"/>
          <p:cNvSpPr/>
          <p:nvPr/>
        </p:nvSpPr>
        <p:spPr>
          <a:xfrm>
            <a:off x="6230660" y="5046464"/>
            <a:ext cx="3721418" cy="2601158"/>
          </a:xfrm>
          <a:prstGeom prst="roundRect">
            <a:avLst>
              <a:gd name="adj" fmla="val 3434"/>
            </a:avLst>
          </a:prstGeom>
          <a:solidFill>
            <a:srgbClr val="E8E8E3"/>
          </a:solidFill>
          <a:ln w="7620">
            <a:solidFill>
              <a:srgbClr val="CECEC9"/>
            </a:solidFill>
            <a:prstDash val="solid"/>
          </a:ln>
        </p:spPr>
      </p:sp>
      <p:sp>
        <p:nvSpPr>
          <p:cNvPr id="12" name="Text 8"/>
          <p:cNvSpPr/>
          <p:nvPr/>
        </p:nvSpPr>
        <p:spPr>
          <a:xfrm>
            <a:off x="6450925" y="5266730"/>
            <a:ext cx="2658070" cy="332303"/>
          </a:xfrm>
          <a:prstGeom prst="rect">
            <a:avLst/>
          </a:prstGeom>
          <a:noFill/>
          <a:ln/>
        </p:spPr>
        <p:txBody>
          <a:bodyPr wrap="none" lIns="0" tIns="0" rIns="0" bIns="0" rtlCol="0" anchor="t"/>
          <a:lstStyle/>
          <a:p>
            <a:pPr marL="0" indent="0">
              <a:lnSpc>
                <a:spcPts val="2600"/>
              </a:lnSpc>
              <a:buNone/>
            </a:pPr>
            <a:r>
              <a:rPr lang="en-US" sz="2050" dirty="0">
                <a:solidFill>
                  <a:srgbClr val="272525"/>
                </a:solidFill>
                <a:latin typeface="Gelasio" pitchFamily="34" charset="0"/>
                <a:ea typeface="Gelasio" pitchFamily="34" charset="-122"/>
                <a:cs typeface="Gelasio" pitchFamily="34" charset="-120"/>
              </a:rPr>
              <a:t>SAILPOINT</a:t>
            </a:r>
            <a:endParaRPr lang="en-US" sz="2050" dirty="0"/>
          </a:p>
        </p:txBody>
      </p:sp>
      <p:sp>
        <p:nvSpPr>
          <p:cNvPr id="13" name="Text 9"/>
          <p:cNvSpPr/>
          <p:nvPr/>
        </p:nvSpPr>
        <p:spPr>
          <a:xfrm>
            <a:off x="6450925" y="5726549"/>
            <a:ext cx="3280886" cy="170080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Lato" pitchFamily="34" charset="0"/>
                <a:ea typeface="Lato" pitchFamily="34" charset="-122"/>
                <a:cs typeface="Lato" pitchFamily="34" charset="-120"/>
              </a:rPr>
              <a:t>We connect clients with experienced professionals proficient in SailPoint, a leading identity and access management (IAM) solution.</a:t>
            </a:r>
            <a:endParaRPr lang="en-US" sz="1650" dirty="0"/>
          </a:p>
        </p:txBody>
      </p:sp>
      <p:sp>
        <p:nvSpPr>
          <p:cNvPr id="14" name="Shape 10"/>
          <p:cNvSpPr/>
          <p:nvPr/>
        </p:nvSpPr>
        <p:spPr>
          <a:xfrm>
            <a:off x="10164723" y="5046464"/>
            <a:ext cx="3721418" cy="2601158"/>
          </a:xfrm>
          <a:prstGeom prst="roundRect">
            <a:avLst>
              <a:gd name="adj" fmla="val 3434"/>
            </a:avLst>
          </a:prstGeom>
          <a:solidFill>
            <a:srgbClr val="E8E8E3"/>
          </a:solidFill>
          <a:ln w="7620">
            <a:solidFill>
              <a:srgbClr val="CECEC9"/>
            </a:solidFill>
            <a:prstDash val="solid"/>
          </a:ln>
        </p:spPr>
      </p:sp>
      <p:sp>
        <p:nvSpPr>
          <p:cNvPr id="15" name="Text 11"/>
          <p:cNvSpPr/>
          <p:nvPr/>
        </p:nvSpPr>
        <p:spPr>
          <a:xfrm>
            <a:off x="10384988" y="5266730"/>
            <a:ext cx="2658070" cy="332303"/>
          </a:xfrm>
          <a:prstGeom prst="rect">
            <a:avLst/>
          </a:prstGeom>
          <a:noFill/>
          <a:ln/>
        </p:spPr>
        <p:txBody>
          <a:bodyPr wrap="none" lIns="0" tIns="0" rIns="0" bIns="0" rtlCol="0" anchor="t"/>
          <a:lstStyle/>
          <a:p>
            <a:pPr marL="0" indent="0">
              <a:lnSpc>
                <a:spcPts val="2600"/>
              </a:lnSpc>
              <a:buNone/>
            </a:pPr>
            <a:r>
              <a:rPr lang="en-US" sz="2050" dirty="0">
                <a:solidFill>
                  <a:srgbClr val="272525"/>
                </a:solidFill>
                <a:latin typeface="Gelasio" pitchFamily="34" charset="0"/>
                <a:ea typeface="Gelasio" pitchFamily="34" charset="-122"/>
                <a:cs typeface="Gelasio" pitchFamily="34" charset="-120"/>
              </a:rPr>
              <a:t>SAP ERP</a:t>
            </a:r>
            <a:endParaRPr lang="en-US" sz="2050" dirty="0"/>
          </a:p>
        </p:txBody>
      </p:sp>
      <p:sp>
        <p:nvSpPr>
          <p:cNvPr id="16" name="Text 12"/>
          <p:cNvSpPr/>
          <p:nvPr/>
        </p:nvSpPr>
        <p:spPr>
          <a:xfrm>
            <a:off x="10384988" y="5726549"/>
            <a:ext cx="3280886" cy="170080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Lato" pitchFamily="34" charset="0"/>
                <a:ea typeface="Lato" pitchFamily="34" charset="-122"/>
                <a:cs typeface="Lato" pitchFamily="34" charset="-120"/>
              </a:rPr>
              <a:t>Our staffing services extend to SAP ERP, a comprehensive enterprise resource planning (ERP) system, helping clients find skilled SAP experts.</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93194"/>
          </a:xfrm>
          <a:prstGeom prst="rect">
            <a:avLst/>
          </a:prstGeom>
        </p:spPr>
      </p:pic>
      <p:sp>
        <p:nvSpPr>
          <p:cNvPr id="3" name="Text 0"/>
          <p:cNvSpPr/>
          <p:nvPr/>
        </p:nvSpPr>
        <p:spPr>
          <a:xfrm>
            <a:off x="754023" y="3285649"/>
            <a:ext cx="8396049" cy="673298"/>
          </a:xfrm>
          <a:prstGeom prst="rect">
            <a:avLst/>
          </a:prstGeom>
          <a:noFill/>
          <a:ln/>
        </p:spPr>
        <p:txBody>
          <a:bodyPr wrap="none" lIns="0" tIns="0" rIns="0" bIns="0" rtlCol="0" anchor="t"/>
          <a:lstStyle/>
          <a:p>
            <a:pPr marL="0" indent="0">
              <a:lnSpc>
                <a:spcPts val="5300"/>
              </a:lnSpc>
              <a:buNone/>
            </a:pPr>
            <a:r>
              <a:rPr lang="en-US" sz="4200" dirty="0">
                <a:solidFill>
                  <a:srgbClr val="312F2B"/>
                </a:solidFill>
                <a:latin typeface="Gelasio" pitchFamily="34" charset="0"/>
                <a:ea typeface="Gelasio" pitchFamily="34" charset="-122"/>
                <a:cs typeface="Gelasio" pitchFamily="34" charset="-120"/>
              </a:rPr>
              <a:t>Connecting Clients with Top Talent</a:t>
            </a:r>
            <a:endParaRPr lang="en-US" sz="4200" dirty="0"/>
          </a:p>
        </p:txBody>
      </p:sp>
      <p:sp>
        <p:nvSpPr>
          <p:cNvPr id="4" name="Shape 1"/>
          <p:cNvSpPr/>
          <p:nvPr/>
        </p:nvSpPr>
        <p:spPr>
          <a:xfrm>
            <a:off x="754023" y="4524375"/>
            <a:ext cx="484703" cy="484703"/>
          </a:xfrm>
          <a:prstGeom prst="roundRect">
            <a:avLst>
              <a:gd name="adj" fmla="val 18670"/>
            </a:avLst>
          </a:prstGeom>
          <a:solidFill>
            <a:srgbClr val="E8E8E3"/>
          </a:solidFill>
          <a:ln w="7620">
            <a:solidFill>
              <a:srgbClr val="CECEC9"/>
            </a:solidFill>
            <a:prstDash val="solid"/>
          </a:ln>
        </p:spPr>
      </p:sp>
      <p:sp>
        <p:nvSpPr>
          <p:cNvPr id="5" name="Text 2"/>
          <p:cNvSpPr/>
          <p:nvPr/>
        </p:nvSpPr>
        <p:spPr>
          <a:xfrm>
            <a:off x="926902" y="4605099"/>
            <a:ext cx="138946" cy="323136"/>
          </a:xfrm>
          <a:prstGeom prst="rect">
            <a:avLst/>
          </a:prstGeom>
          <a:noFill/>
          <a:ln/>
        </p:spPr>
        <p:txBody>
          <a:bodyPr wrap="none" lIns="0" tIns="0" rIns="0" bIns="0" rtlCol="0" anchor="t"/>
          <a:lstStyle/>
          <a:p>
            <a:pPr marL="0" indent="0" algn="ctr">
              <a:lnSpc>
                <a:spcPts val="2500"/>
              </a:lnSpc>
              <a:buNone/>
            </a:pPr>
            <a:r>
              <a:rPr lang="en-US" sz="2500" dirty="0">
                <a:solidFill>
                  <a:srgbClr val="272525"/>
                </a:solidFill>
                <a:latin typeface="Gelasio" pitchFamily="34" charset="0"/>
                <a:ea typeface="Gelasio" pitchFamily="34" charset="-122"/>
                <a:cs typeface="Gelasio" pitchFamily="34" charset="-120"/>
              </a:rPr>
              <a:t>1</a:t>
            </a:r>
            <a:endParaRPr lang="en-US" sz="2500" dirty="0"/>
          </a:p>
        </p:txBody>
      </p:sp>
      <p:sp>
        <p:nvSpPr>
          <p:cNvPr id="6" name="Text 3"/>
          <p:cNvSpPr/>
          <p:nvPr/>
        </p:nvSpPr>
        <p:spPr>
          <a:xfrm>
            <a:off x="1454110" y="4524375"/>
            <a:ext cx="2780943" cy="336590"/>
          </a:xfrm>
          <a:prstGeom prst="rect">
            <a:avLst/>
          </a:prstGeom>
          <a:noFill/>
          <a:ln/>
        </p:spPr>
        <p:txBody>
          <a:bodyPr wrap="none" lIns="0" tIns="0" rIns="0" bIns="0" rtlCol="0" anchor="t"/>
          <a:lstStyle/>
          <a:p>
            <a:pPr marL="0" indent="0">
              <a:lnSpc>
                <a:spcPts val="2650"/>
              </a:lnSpc>
              <a:buNone/>
            </a:pPr>
            <a:r>
              <a:rPr lang="en-US" sz="2100" dirty="0">
                <a:solidFill>
                  <a:srgbClr val="272525"/>
                </a:solidFill>
                <a:latin typeface="Gelasio" pitchFamily="34" charset="0"/>
                <a:ea typeface="Gelasio" pitchFamily="34" charset="-122"/>
                <a:cs typeface="Gelasio" pitchFamily="34" charset="-120"/>
              </a:rPr>
              <a:t>Experienced Recruiters</a:t>
            </a:r>
            <a:endParaRPr lang="en-US" sz="2100" dirty="0"/>
          </a:p>
        </p:txBody>
      </p:sp>
      <p:sp>
        <p:nvSpPr>
          <p:cNvPr id="7" name="Text 4"/>
          <p:cNvSpPr/>
          <p:nvPr/>
        </p:nvSpPr>
        <p:spPr>
          <a:xfrm>
            <a:off x="1454110" y="4990148"/>
            <a:ext cx="5753457" cy="689610"/>
          </a:xfrm>
          <a:prstGeom prst="rect">
            <a:avLst/>
          </a:prstGeom>
          <a:noFill/>
          <a:ln/>
        </p:spPr>
        <p:txBody>
          <a:bodyPr wrap="square" lIns="0" tIns="0" rIns="0" bIns="0" rtlCol="0" anchor="t"/>
          <a:lstStyle/>
          <a:p>
            <a:pPr marL="0" indent="0">
              <a:lnSpc>
                <a:spcPts val="2700"/>
              </a:lnSpc>
              <a:buNone/>
            </a:pPr>
            <a:r>
              <a:rPr lang="en-US" sz="1650" dirty="0">
                <a:solidFill>
                  <a:srgbClr val="272525"/>
                </a:solidFill>
                <a:latin typeface="Lato" pitchFamily="34" charset="0"/>
                <a:ea typeface="Lato" pitchFamily="34" charset="-122"/>
                <a:cs typeface="Lato" pitchFamily="34" charset="-120"/>
              </a:rPr>
              <a:t>Our dedicated team of recruiters has a proven track record of finding and placing exceptional IT talent.</a:t>
            </a:r>
            <a:endParaRPr lang="en-US" sz="1650" dirty="0"/>
          </a:p>
        </p:txBody>
      </p:sp>
      <p:sp>
        <p:nvSpPr>
          <p:cNvPr id="8" name="Shape 5"/>
          <p:cNvSpPr/>
          <p:nvPr/>
        </p:nvSpPr>
        <p:spPr>
          <a:xfrm>
            <a:off x="7422952" y="4524375"/>
            <a:ext cx="484703" cy="484703"/>
          </a:xfrm>
          <a:prstGeom prst="roundRect">
            <a:avLst>
              <a:gd name="adj" fmla="val 18670"/>
            </a:avLst>
          </a:prstGeom>
          <a:solidFill>
            <a:srgbClr val="E8E8E3"/>
          </a:solidFill>
          <a:ln w="7620">
            <a:solidFill>
              <a:srgbClr val="CECEC9"/>
            </a:solidFill>
            <a:prstDash val="solid"/>
          </a:ln>
        </p:spPr>
      </p:sp>
      <p:sp>
        <p:nvSpPr>
          <p:cNvPr id="9" name="Text 6"/>
          <p:cNvSpPr/>
          <p:nvPr/>
        </p:nvSpPr>
        <p:spPr>
          <a:xfrm>
            <a:off x="7574994" y="4605099"/>
            <a:ext cx="180618" cy="323136"/>
          </a:xfrm>
          <a:prstGeom prst="rect">
            <a:avLst/>
          </a:prstGeom>
          <a:noFill/>
          <a:ln/>
        </p:spPr>
        <p:txBody>
          <a:bodyPr wrap="none" lIns="0" tIns="0" rIns="0" bIns="0" rtlCol="0" anchor="t"/>
          <a:lstStyle/>
          <a:p>
            <a:pPr marL="0" indent="0" algn="ctr">
              <a:lnSpc>
                <a:spcPts val="2500"/>
              </a:lnSpc>
              <a:buNone/>
            </a:pPr>
            <a:r>
              <a:rPr lang="en-US" sz="2500" dirty="0">
                <a:solidFill>
                  <a:srgbClr val="272525"/>
                </a:solidFill>
                <a:latin typeface="Gelasio" pitchFamily="34" charset="0"/>
                <a:ea typeface="Gelasio" pitchFamily="34" charset="-122"/>
                <a:cs typeface="Gelasio" pitchFamily="34" charset="-120"/>
              </a:rPr>
              <a:t>2</a:t>
            </a:r>
            <a:endParaRPr lang="en-US" sz="2500" dirty="0"/>
          </a:p>
        </p:txBody>
      </p:sp>
      <p:sp>
        <p:nvSpPr>
          <p:cNvPr id="10" name="Text 7"/>
          <p:cNvSpPr/>
          <p:nvPr/>
        </p:nvSpPr>
        <p:spPr>
          <a:xfrm>
            <a:off x="8123039" y="4524375"/>
            <a:ext cx="2693194" cy="336590"/>
          </a:xfrm>
          <a:prstGeom prst="rect">
            <a:avLst/>
          </a:prstGeom>
          <a:noFill/>
          <a:ln/>
        </p:spPr>
        <p:txBody>
          <a:bodyPr wrap="none" lIns="0" tIns="0" rIns="0" bIns="0" rtlCol="0" anchor="t"/>
          <a:lstStyle/>
          <a:p>
            <a:pPr marL="0" indent="0">
              <a:lnSpc>
                <a:spcPts val="2650"/>
              </a:lnSpc>
              <a:buNone/>
            </a:pPr>
            <a:r>
              <a:rPr lang="en-US" sz="2100" dirty="0">
                <a:solidFill>
                  <a:srgbClr val="272525"/>
                </a:solidFill>
                <a:latin typeface="Gelasio" pitchFamily="34" charset="0"/>
                <a:ea typeface="Gelasio" pitchFamily="34" charset="-122"/>
                <a:cs typeface="Gelasio" pitchFamily="34" charset="-120"/>
              </a:rPr>
              <a:t>Extensive Network</a:t>
            </a:r>
            <a:endParaRPr lang="en-US" sz="2100" dirty="0"/>
          </a:p>
        </p:txBody>
      </p:sp>
      <p:sp>
        <p:nvSpPr>
          <p:cNvPr id="11" name="Text 8"/>
          <p:cNvSpPr/>
          <p:nvPr/>
        </p:nvSpPr>
        <p:spPr>
          <a:xfrm>
            <a:off x="8123039" y="4990148"/>
            <a:ext cx="5753457" cy="689610"/>
          </a:xfrm>
          <a:prstGeom prst="rect">
            <a:avLst/>
          </a:prstGeom>
          <a:noFill/>
          <a:ln/>
        </p:spPr>
        <p:txBody>
          <a:bodyPr wrap="square" lIns="0" tIns="0" rIns="0" bIns="0" rtlCol="0" anchor="t"/>
          <a:lstStyle/>
          <a:p>
            <a:pPr marL="0" indent="0">
              <a:lnSpc>
                <a:spcPts val="2700"/>
              </a:lnSpc>
              <a:buNone/>
            </a:pPr>
            <a:r>
              <a:rPr lang="en-US" sz="1650" dirty="0">
                <a:solidFill>
                  <a:srgbClr val="272525"/>
                </a:solidFill>
                <a:latin typeface="Lato" pitchFamily="34" charset="0"/>
                <a:ea typeface="Lato" pitchFamily="34" charset="-122"/>
                <a:cs typeface="Lato" pitchFamily="34" charset="-120"/>
              </a:rPr>
              <a:t>We leverage a vast network of skilled professionals to ensure we have access to the best talent in the industry.</a:t>
            </a:r>
            <a:endParaRPr lang="en-US" sz="1650" dirty="0"/>
          </a:p>
        </p:txBody>
      </p:sp>
      <p:sp>
        <p:nvSpPr>
          <p:cNvPr id="12" name="Shape 9"/>
          <p:cNvSpPr/>
          <p:nvPr/>
        </p:nvSpPr>
        <p:spPr>
          <a:xfrm>
            <a:off x="754023" y="6137434"/>
            <a:ext cx="484703" cy="484703"/>
          </a:xfrm>
          <a:prstGeom prst="roundRect">
            <a:avLst>
              <a:gd name="adj" fmla="val 18670"/>
            </a:avLst>
          </a:prstGeom>
          <a:solidFill>
            <a:srgbClr val="E8E8E3"/>
          </a:solidFill>
          <a:ln w="7620">
            <a:solidFill>
              <a:srgbClr val="CECEC9"/>
            </a:solidFill>
            <a:prstDash val="solid"/>
          </a:ln>
        </p:spPr>
      </p:sp>
      <p:sp>
        <p:nvSpPr>
          <p:cNvPr id="13" name="Text 10"/>
          <p:cNvSpPr/>
          <p:nvPr/>
        </p:nvSpPr>
        <p:spPr>
          <a:xfrm>
            <a:off x="907137" y="6218158"/>
            <a:ext cx="178356" cy="323136"/>
          </a:xfrm>
          <a:prstGeom prst="rect">
            <a:avLst/>
          </a:prstGeom>
          <a:noFill/>
          <a:ln/>
        </p:spPr>
        <p:txBody>
          <a:bodyPr wrap="none" lIns="0" tIns="0" rIns="0" bIns="0" rtlCol="0" anchor="t"/>
          <a:lstStyle/>
          <a:p>
            <a:pPr marL="0" indent="0" algn="ctr">
              <a:lnSpc>
                <a:spcPts val="2500"/>
              </a:lnSpc>
              <a:buNone/>
            </a:pPr>
            <a:r>
              <a:rPr lang="en-US" sz="2500" dirty="0">
                <a:solidFill>
                  <a:srgbClr val="272525"/>
                </a:solidFill>
                <a:latin typeface="Gelasio" pitchFamily="34" charset="0"/>
                <a:ea typeface="Gelasio" pitchFamily="34" charset="-122"/>
                <a:cs typeface="Gelasio" pitchFamily="34" charset="-120"/>
              </a:rPr>
              <a:t>3</a:t>
            </a:r>
            <a:endParaRPr lang="en-US" sz="2500" dirty="0"/>
          </a:p>
        </p:txBody>
      </p:sp>
      <p:sp>
        <p:nvSpPr>
          <p:cNvPr id="14" name="Text 11"/>
          <p:cNvSpPr/>
          <p:nvPr/>
        </p:nvSpPr>
        <p:spPr>
          <a:xfrm>
            <a:off x="1454110" y="6137434"/>
            <a:ext cx="2693194" cy="336590"/>
          </a:xfrm>
          <a:prstGeom prst="rect">
            <a:avLst/>
          </a:prstGeom>
          <a:noFill/>
          <a:ln/>
        </p:spPr>
        <p:txBody>
          <a:bodyPr wrap="none" lIns="0" tIns="0" rIns="0" bIns="0" rtlCol="0" anchor="t"/>
          <a:lstStyle/>
          <a:p>
            <a:pPr marL="0" indent="0">
              <a:lnSpc>
                <a:spcPts val="2650"/>
              </a:lnSpc>
              <a:buNone/>
            </a:pPr>
            <a:r>
              <a:rPr lang="en-US" sz="2100" dirty="0">
                <a:solidFill>
                  <a:srgbClr val="272525"/>
                </a:solidFill>
                <a:latin typeface="Gelasio" pitchFamily="34" charset="0"/>
                <a:ea typeface="Gelasio" pitchFamily="34" charset="-122"/>
                <a:cs typeface="Gelasio" pitchFamily="34" charset="-120"/>
              </a:rPr>
              <a:t>Rigorous Screening</a:t>
            </a:r>
            <a:endParaRPr lang="en-US" sz="2100" dirty="0"/>
          </a:p>
        </p:txBody>
      </p:sp>
      <p:sp>
        <p:nvSpPr>
          <p:cNvPr id="15" name="Text 12"/>
          <p:cNvSpPr/>
          <p:nvPr/>
        </p:nvSpPr>
        <p:spPr>
          <a:xfrm>
            <a:off x="1454110" y="6603206"/>
            <a:ext cx="5753457" cy="1034415"/>
          </a:xfrm>
          <a:prstGeom prst="rect">
            <a:avLst/>
          </a:prstGeom>
          <a:noFill/>
          <a:ln/>
        </p:spPr>
        <p:txBody>
          <a:bodyPr wrap="square" lIns="0" tIns="0" rIns="0" bIns="0" rtlCol="0" anchor="t"/>
          <a:lstStyle/>
          <a:p>
            <a:pPr marL="0" indent="0">
              <a:lnSpc>
                <a:spcPts val="2700"/>
              </a:lnSpc>
              <a:buNone/>
            </a:pPr>
            <a:r>
              <a:rPr lang="en-US" sz="1650" dirty="0">
                <a:solidFill>
                  <a:srgbClr val="272525"/>
                </a:solidFill>
                <a:latin typeface="Lato" pitchFamily="34" charset="0"/>
                <a:ea typeface="Lato" pitchFamily="34" charset="-122"/>
                <a:cs typeface="Lato" pitchFamily="34" charset="-120"/>
              </a:rPr>
              <a:t>We conduct thorough screenings and assessments to ensure that our candidates meet the specific requirements of our clients.</a:t>
            </a:r>
            <a:endParaRPr lang="en-US" sz="1650" dirty="0"/>
          </a:p>
        </p:txBody>
      </p:sp>
      <p:sp>
        <p:nvSpPr>
          <p:cNvPr id="16" name="Shape 13"/>
          <p:cNvSpPr/>
          <p:nvPr/>
        </p:nvSpPr>
        <p:spPr>
          <a:xfrm>
            <a:off x="7422952" y="6137434"/>
            <a:ext cx="484703" cy="484703"/>
          </a:xfrm>
          <a:prstGeom prst="roundRect">
            <a:avLst>
              <a:gd name="adj" fmla="val 18670"/>
            </a:avLst>
          </a:prstGeom>
          <a:solidFill>
            <a:srgbClr val="E8E8E3"/>
          </a:solidFill>
          <a:ln w="7620">
            <a:solidFill>
              <a:srgbClr val="CECEC9"/>
            </a:solidFill>
            <a:prstDash val="solid"/>
          </a:ln>
        </p:spPr>
      </p:sp>
      <p:sp>
        <p:nvSpPr>
          <p:cNvPr id="17" name="Text 14"/>
          <p:cNvSpPr/>
          <p:nvPr/>
        </p:nvSpPr>
        <p:spPr>
          <a:xfrm>
            <a:off x="7573923" y="6218158"/>
            <a:ext cx="182642" cy="323136"/>
          </a:xfrm>
          <a:prstGeom prst="rect">
            <a:avLst/>
          </a:prstGeom>
          <a:noFill/>
          <a:ln/>
        </p:spPr>
        <p:txBody>
          <a:bodyPr wrap="none" lIns="0" tIns="0" rIns="0" bIns="0" rtlCol="0" anchor="t"/>
          <a:lstStyle/>
          <a:p>
            <a:pPr marL="0" indent="0" algn="ctr">
              <a:lnSpc>
                <a:spcPts val="2500"/>
              </a:lnSpc>
              <a:buNone/>
            </a:pPr>
            <a:r>
              <a:rPr lang="en-US" sz="2500" dirty="0">
                <a:solidFill>
                  <a:srgbClr val="272525"/>
                </a:solidFill>
                <a:latin typeface="Gelasio" pitchFamily="34" charset="0"/>
                <a:ea typeface="Gelasio" pitchFamily="34" charset="-122"/>
                <a:cs typeface="Gelasio" pitchFamily="34" charset="-120"/>
              </a:rPr>
              <a:t>4</a:t>
            </a:r>
            <a:endParaRPr lang="en-US" sz="2500" dirty="0"/>
          </a:p>
        </p:txBody>
      </p:sp>
      <p:sp>
        <p:nvSpPr>
          <p:cNvPr id="18" name="Text 15"/>
          <p:cNvSpPr/>
          <p:nvPr/>
        </p:nvSpPr>
        <p:spPr>
          <a:xfrm>
            <a:off x="8123039" y="6137434"/>
            <a:ext cx="2693194" cy="336590"/>
          </a:xfrm>
          <a:prstGeom prst="rect">
            <a:avLst/>
          </a:prstGeom>
          <a:noFill/>
          <a:ln/>
        </p:spPr>
        <p:txBody>
          <a:bodyPr wrap="none" lIns="0" tIns="0" rIns="0" bIns="0" rtlCol="0" anchor="t"/>
          <a:lstStyle/>
          <a:p>
            <a:pPr marL="0" indent="0">
              <a:lnSpc>
                <a:spcPts val="2650"/>
              </a:lnSpc>
              <a:buNone/>
            </a:pPr>
            <a:r>
              <a:rPr lang="en-US" sz="2100" dirty="0">
                <a:solidFill>
                  <a:srgbClr val="272525"/>
                </a:solidFill>
                <a:latin typeface="Gelasio" pitchFamily="34" charset="0"/>
                <a:ea typeface="Gelasio" pitchFamily="34" charset="-122"/>
                <a:cs typeface="Gelasio" pitchFamily="34" charset="-120"/>
              </a:rPr>
              <a:t>Strong Relationships</a:t>
            </a:r>
            <a:endParaRPr lang="en-US" sz="2100" dirty="0"/>
          </a:p>
        </p:txBody>
      </p:sp>
      <p:sp>
        <p:nvSpPr>
          <p:cNvPr id="19" name="Text 16"/>
          <p:cNvSpPr/>
          <p:nvPr/>
        </p:nvSpPr>
        <p:spPr>
          <a:xfrm>
            <a:off x="8123039" y="6603206"/>
            <a:ext cx="5753457" cy="1034415"/>
          </a:xfrm>
          <a:prstGeom prst="rect">
            <a:avLst/>
          </a:prstGeom>
          <a:noFill/>
          <a:ln/>
        </p:spPr>
        <p:txBody>
          <a:bodyPr wrap="square" lIns="0" tIns="0" rIns="0" bIns="0" rtlCol="0" anchor="t"/>
          <a:lstStyle/>
          <a:p>
            <a:pPr marL="0" indent="0">
              <a:lnSpc>
                <a:spcPts val="2700"/>
              </a:lnSpc>
              <a:buNone/>
            </a:pPr>
            <a:r>
              <a:rPr lang="en-US" sz="1650" dirty="0">
                <a:solidFill>
                  <a:srgbClr val="272525"/>
                </a:solidFill>
                <a:latin typeface="Lato" pitchFamily="34" charset="0"/>
                <a:ea typeface="Lato" pitchFamily="34" charset="-122"/>
                <a:cs typeface="Lato" pitchFamily="34" charset="-120"/>
              </a:rPr>
              <a:t>We build lasting relationships with both our clients and candidates, fostering a collaborative and trustworthy environment.</a:t>
            </a:r>
            <a:endParaRPr lang="en-US" sz="1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005959"/>
            <a:ext cx="6693575" cy="708779"/>
          </a:xfrm>
          <a:prstGeom prst="rect">
            <a:avLst/>
          </a:prstGeom>
          <a:noFill/>
          <a:ln/>
        </p:spPr>
        <p:txBody>
          <a:bodyPr wrap="none" lIns="0" tIns="0" rIns="0" bIns="0" rtlCol="0" anchor="t"/>
          <a:lstStyle/>
          <a:p>
            <a:pPr marL="0" indent="0">
              <a:lnSpc>
                <a:spcPts val="5550"/>
              </a:lnSpc>
              <a:buNone/>
            </a:pPr>
            <a:r>
              <a:rPr lang="en-US" sz="4450" dirty="0">
                <a:solidFill>
                  <a:srgbClr val="312F2B"/>
                </a:solidFill>
                <a:latin typeface="Gelasio" pitchFamily="34" charset="0"/>
                <a:ea typeface="Gelasio" pitchFamily="34" charset="-122"/>
                <a:cs typeface="Gelasio" pitchFamily="34" charset="-120"/>
              </a:rPr>
              <a:t>Tailored Staffing Solutions</a:t>
            </a:r>
            <a:endParaRPr lang="en-US" sz="4450" dirty="0"/>
          </a:p>
        </p:txBody>
      </p:sp>
      <p:sp>
        <p:nvSpPr>
          <p:cNvPr id="3" name="Text 1"/>
          <p:cNvSpPr/>
          <p:nvPr/>
        </p:nvSpPr>
        <p:spPr>
          <a:xfrm>
            <a:off x="793790" y="2281714"/>
            <a:ext cx="2835235" cy="354330"/>
          </a:xfrm>
          <a:prstGeom prst="rect">
            <a:avLst/>
          </a:prstGeom>
          <a:noFill/>
          <a:ln/>
        </p:spPr>
        <p:txBody>
          <a:bodyPr wrap="none" lIns="0" tIns="0" rIns="0" bIns="0" rtlCol="0" anchor="t"/>
          <a:lstStyle/>
          <a:p>
            <a:pPr marL="0" indent="0">
              <a:lnSpc>
                <a:spcPts val="2750"/>
              </a:lnSpc>
              <a:buNone/>
            </a:pPr>
            <a:r>
              <a:rPr lang="en-US" sz="2200" dirty="0">
                <a:solidFill>
                  <a:srgbClr val="312F2B"/>
                </a:solidFill>
                <a:latin typeface="Gelasio" pitchFamily="34" charset="0"/>
                <a:ea typeface="Gelasio" pitchFamily="34" charset="-122"/>
                <a:cs typeface="Gelasio" pitchFamily="34" charset="-120"/>
              </a:rPr>
              <a:t>Contract Staffing</a:t>
            </a:r>
            <a:endParaRPr lang="en-US" sz="2200" dirty="0"/>
          </a:p>
        </p:txBody>
      </p:sp>
      <p:sp>
        <p:nvSpPr>
          <p:cNvPr id="4" name="Text 2"/>
          <p:cNvSpPr/>
          <p:nvPr/>
        </p:nvSpPr>
        <p:spPr>
          <a:xfrm>
            <a:off x="793790" y="2862858"/>
            <a:ext cx="3978116" cy="1451610"/>
          </a:xfrm>
          <a:prstGeom prst="rect">
            <a:avLst/>
          </a:prstGeom>
          <a:noFill/>
          <a:ln/>
        </p:spPr>
        <p:txBody>
          <a:bodyPr wrap="squar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We provide short-term and long-term contract staffing solutions to meet your immediate needs and project requirements.</a:t>
            </a:r>
            <a:endParaRPr lang="en-US" sz="1750" dirty="0"/>
          </a:p>
        </p:txBody>
      </p:sp>
      <p:sp>
        <p:nvSpPr>
          <p:cNvPr id="5" name="Text 3"/>
          <p:cNvSpPr/>
          <p:nvPr/>
        </p:nvSpPr>
        <p:spPr>
          <a:xfrm>
            <a:off x="5332928" y="2281714"/>
            <a:ext cx="2835235" cy="354330"/>
          </a:xfrm>
          <a:prstGeom prst="rect">
            <a:avLst/>
          </a:prstGeom>
          <a:noFill/>
          <a:ln/>
        </p:spPr>
        <p:txBody>
          <a:bodyPr wrap="none" lIns="0" tIns="0" rIns="0" bIns="0" rtlCol="0" anchor="t"/>
          <a:lstStyle/>
          <a:p>
            <a:pPr marL="0" indent="0">
              <a:lnSpc>
                <a:spcPts val="2750"/>
              </a:lnSpc>
              <a:buNone/>
            </a:pPr>
            <a:r>
              <a:rPr lang="en-US" sz="2200" dirty="0">
                <a:solidFill>
                  <a:srgbClr val="312F2B"/>
                </a:solidFill>
                <a:latin typeface="Gelasio" pitchFamily="34" charset="0"/>
                <a:ea typeface="Gelasio" pitchFamily="34" charset="-122"/>
                <a:cs typeface="Gelasio" pitchFamily="34" charset="-120"/>
              </a:rPr>
              <a:t>Direct Hire</a:t>
            </a:r>
            <a:endParaRPr lang="en-US" sz="2200" dirty="0"/>
          </a:p>
        </p:txBody>
      </p:sp>
      <p:sp>
        <p:nvSpPr>
          <p:cNvPr id="6" name="Text 4"/>
          <p:cNvSpPr/>
          <p:nvPr/>
        </p:nvSpPr>
        <p:spPr>
          <a:xfrm>
            <a:off x="5332928" y="2862858"/>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We assist you in finding permanent employees who will become valuable assets to your organization.</a:t>
            </a:r>
            <a:endParaRPr lang="en-US" sz="1750" dirty="0"/>
          </a:p>
        </p:txBody>
      </p:sp>
      <p:sp>
        <p:nvSpPr>
          <p:cNvPr id="7" name="Text 5"/>
          <p:cNvSpPr/>
          <p:nvPr/>
        </p:nvSpPr>
        <p:spPr>
          <a:xfrm>
            <a:off x="9872067" y="2281714"/>
            <a:ext cx="2835235" cy="354330"/>
          </a:xfrm>
          <a:prstGeom prst="rect">
            <a:avLst/>
          </a:prstGeom>
          <a:noFill/>
          <a:ln/>
        </p:spPr>
        <p:txBody>
          <a:bodyPr wrap="none" lIns="0" tIns="0" rIns="0" bIns="0" rtlCol="0" anchor="t"/>
          <a:lstStyle/>
          <a:p>
            <a:pPr marL="0" indent="0">
              <a:lnSpc>
                <a:spcPts val="2750"/>
              </a:lnSpc>
              <a:buNone/>
            </a:pPr>
            <a:r>
              <a:rPr lang="en-US" sz="2200" dirty="0">
                <a:solidFill>
                  <a:srgbClr val="312F2B"/>
                </a:solidFill>
                <a:latin typeface="Gelasio" pitchFamily="34" charset="0"/>
                <a:ea typeface="Gelasio" pitchFamily="34" charset="-122"/>
                <a:cs typeface="Gelasio" pitchFamily="34" charset="-120"/>
              </a:rPr>
              <a:t>Custom Solutions</a:t>
            </a:r>
            <a:endParaRPr lang="en-US" sz="2200" dirty="0"/>
          </a:p>
        </p:txBody>
      </p:sp>
      <p:sp>
        <p:nvSpPr>
          <p:cNvPr id="8" name="Text 6"/>
          <p:cNvSpPr/>
          <p:nvPr/>
        </p:nvSpPr>
        <p:spPr>
          <a:xfrm>
            <a:off x="9872067" y="2862858"/>
            <a:ext cx="3978116" cy="1451610"/>
          </a:xfrm>
          <a:prstGeom prst="rect">
            <a:avLst/>
          </a:prstGeom>
          <a:noFill/>
          <a:ln/>
        </p:spPr>
        <p:txBody>
          <a:bodyPr wrap="squar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We work closely with you to understand your specific needs and develop a tailored staffing solution that meets your unique requirements.</a:t>
            </a:r>
            <a:endParaRPr lang="en-US" sz="1750" dirty="0"/>
          </a:p>
        </p:txBody>
      </p:sp>
      <p:sp>
        <p:nvSpPr>
          <p:cNvPr id="9" name="Text 7"/>
          <p:cNvSpPr/>
          <p:nvPr/>
        </p:nvSpPr>
        <p:spPr>
          <a:xfrm>
            <a:off x="793790" y="4858703"/>
            <a:ext cx="7957423" cy="708779"/>
          </a:xfrm>
          <a:prstGeom prst="rect">
            <a:avLst/>
          </a:prstGeom>
          <a:noFill/>
          <a:ln/>
        </p:spPr>
        <p:txBody>
          <a:bodyPr wrap="none" lIns="0" tIns="0" rIns="0" bIns="0" rtlCol="0" anchor="t"/>
          <a:lstStyle/>
          <a:p>
            <a:pPr marL="0" indent="0">
              <a:lnSpc>
                <a:spcPts val="5550"/>
              </a:lnSpc>
              <a:buNone/>
            </a:pPr>
            <a:r>
              <a:rPr lang="en-US" sz="4450" dirty="0">
                <a:solidFill>
                  <a:srgbClr val="312F2B"/>
                </a:solidFill>
                <a:latin typeface="Gelasio" pitchFamily="34" charset="0"/>
                <a:ea typeface="Gelasio" pitchFamily="34" charset="-122"/>
                <a:cs typeface="Gelasio" pitchFamily="34" charset="-120"/>
              </a:rPr>
              <a:t>Proven Track Record of Success</a:t>
            </a:r>
            <a:endParaRPr lang="en-US" sz="4450" dirty="0"/>
          </a:p>
        </p:txBody>
      </p:sp>
      <p:sp>
        <p:nvSpPr>
          <p:cNvPr id="10" name="Shape 8"/>
          <p:cNvSpPr/>
          <p:nvPr/>
        </p:nvSpPr>
        <p:spPr>
          <a:xfrm>
            <a:off x="793790" y="5907643"/>
            <a:ext cx="13042821" cy="1315879"/>
          </a:xfrm>
          <a:prstGeom prst="roundRect">
            <a:avLst>
              <a:gd name="adj" fmla="val 7240"/>
            </a:avLst>
          </a:prstGeom>
          <a:noFill/>
          <a:ln w="7620">
            <a:solidFill>
              <a:srgbClr val="000000">
                <a:alpha val="8000"/>
              </a:srgbClr>
            </a:solidFill>
            <a:prstDash val="solid"/>
          </a:ln>
        </p:spPr>
      </p:sp>
      <p:sp>
        <p:nvSpPr>
          <p:cNvPr id="11" name="Shape 9"/>
          <p:cNvSpPr/>
          <p:nvPr/>
        </p:nvSpPr>
        <p:spPr>
          <a:xfrm>
            <a:off x="801410" y="5915263"/>
            <a:ext cx="13027581" cy="650319"/>
          </a:xfrm>
          <a:prstGeom prst="rect">
            <a:avLst/>
          </a:prstGeom>
          <a:solidFill>
            <a:srgbClr val="FFFFFF">
              <a:alpha val="4000"/>
            </a:srgbClr>
          </a:solidFill>
          <a:ln/>
        </p:spPr>
      </p:sp>
      <p:sp>
        <p:nvSpPr>
          <p:cNvPr id="12" name="Text 10"/>
          <p:cNvSpPr/>
          <p:nvPr/>
        </p:nvSpPr>
        <p:spPr>
          <a:xfrm>
            <a:off x="1028224" y="6058972"/>
            <a:ext cx="6056352" cy="362903"/>
          </a:xfrm>
          <a:prstGeom prst="rect">
            <a:avLst/>
          </a:prstGeom>
          <a:noFill/>
          <a:ln/>
        </p:spPr>
        <p:txBody>
          <a:bodyPr wrap="non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Happy Clients</a:t>
            </a:r>
            <a:endParaRPr lang="en-US" sz="1750" dirty="0"/>
          </a:p>
        </p:txBody>
      </p:sp>
      <p:sp>
        <p:nvSpPr>
          <p:cNvPr id="13" name="Text 11"/>
          <p:cNvSpPr/>
          <p:nvPr/>
        </p:nvSpPr>
        <p:spPr>
          <a:xfrm>
            <a:off x="7545824" y="6058972"/>
            <a:ext cx="6056352" cy="362903"/>
          </a:xfrm>
          <a:prstGeom prst="rect">
            <a:avLst/>
          </a:prstGeom>
          <a:noFill/>
          <a:ln/>
        </p:spPr>
        <p:txBody>
          <a:bodyPr wrap="non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High Retention Rate</a:t>
            </a:r>
            <a:endParaRPr lang="en-US" sz="1750" dirty="0"/>
          </a:p>
        </p:txBody>
      </p:sp>
      <p:sp>
        <p:nvSpPr>
          <p:cNvPr id="14" name="Shape 12"/>
          <p:cNvSpPr/>
          <p:nvPr/>
        </p:nvSpPr>
        <p:spPr>
          <a:xfrm>
            <a:off x="801410" y="6565583"/>
            <a:ext cx="13027581" cy="650319"/>
          </a:xfrm>
          <a:prstGeom prst="rect">
            <a:avLst/>
          </a:prstGeom>
          <a:solidFill>
            <a:srgbClr val="000000">
              <a:alpha val="4000"/>
            </a:srgbClr>
          </a:solidFill>
          <a:ln/>
        </p:spPr>
      </p:sp>
      <p:sp>
        <p:nvSpPr>
          <p:cNvPr id="15" name="Text 13"/>
          <p:cNvSpPr/>
          <p:nvPr/>
        </p:nvSpPr>
        <p:spPr>
          <a:xfrm>
            <a:off x="1028224" y="6709291"/>
            <a:ext cx="6056352" cy="362903"/>
          </a:xfrm>
          <a:prstGeom prst="rect">
            <a:avLst/>
          </a:prstGeom>
          <a:noFill/>
          <a:ln/>
        </p:spPr>
        <p:txBody>
          <a:bodyPr wrap="non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Positive Feedback</a:t>
            </a:r>
            <a:endParaRPr lang="en-US" sz="1750" dirty="0"/>
          </a:p>
        </p:txBody>
      </p:sp>
      <p:sp>
        <p:nvSpPr>
          <p:cNvPr id="16" name="Text 14"/>
          <p:cNvSpPr/>
          <p:nvPr/>
        </p:nvSpPr>
        <p:spPr>
          <a:xfrm>
            <a:off x="7545824" y="6709291"/>
            <a:ext cx="6056352" cy="362903"/>
          </a:xfrm>
          <a:prstGeom prst="rect">
            <a:avLst/>
          </a:prstGeom>
          <a:noFill/>
          <a:ln/>
        </p:spPr>
        <p:txBody>
          <a:bodyPr wrap="non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Successful Project Delivery</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84940" y="880110"/>
            <a:ext cx="7642860" cy="623649"/>
          </a:xfrm>
          <a:prstGeom prst="rect">
            <a:avLst/>
          </a:prstGeom>
          <a:noFill/>
          <a:ln/>
        </p:spPr>
        <p:txBody>
          <a:bodyPr wrap="none" lIns="0" tIns="0" rIns="0" bIns="0" rtlCol="0" anchor="t"/>
          <a:lstStyle/>
          <a:p>
            <a:pPr marL="0" indent="0">
              <a:lnSpc>
                <a:spcPts val="4900"/>
              </a:lnSpc>
              <a:buNone/>
            </a:pPr>
            <a:r>
              <a:rPr lang="en-US" sz="3900" dirty="0">
                <a:solidFill>
                  <a:srgbClr val="312F2B"/>
                </a:solidFill>
                <a:latin typeface="Gelasio" pitchFamily="34" charset="0"/>
                <a:ea typeface="Gelasio" pitchFamily="34" charset="-122"/>
                <a:cs typeface="Gelasio" pitchFamily="34" charset="-120"/>
              </a:rPr>
              <a:t>Commitment to Client Satisfaction</a:t>
            </a:r>
            <a:endParaRPr lang="en-US" sz="3900" dirty="0"/>
          </a:p>
        </p:txBody>
      </p:sp>
      <p:pic>
        <p:nvPicPr>
          <p:cNvPr id="4" name="Image 1" descr="preencoded.png"/>
          <p:cNvPicPr>
            <a:picLocks noChangeAspect="1"/>
          </p:cNvPicPr>
          <p:nvPr/>
        </p:nvPicPr>
        <p:blipFill>
          <a:blip r:embed="rId4"/>
          <a:stretch>
            <a:fillRect/>
          </a:stretch>
        </p:blipFill>
        <p:spPr>
          <a:xfrm>
            <a:off x="6184940" y="1803083"/>
            <a:ext cx="498991" cy="498991"/>
          </a:xfrm>
          <a:prstGeom prst="rect">
            <a:avLst/>
          </a:prstGeom>
        </p:spPr>
      </p:pic>
      <p:sp>
        <p:nvSpPr>
          <p:cNvPr id="5" name="Text 1"/>
          <p:cNvSpPr/>
          <p:nvPr/>
        </p:nvSpPr>
        <p:spPr>
          <a:xfrm>
            <a:off x="6184940" y="2501622"/>
            <a:ext cx="2495193" cy="311944"/>
          </a:xfrm>
          <a:prstGeom prst="rect">
            <a:avLst/>
          </a:prstGeom>
          <a:noFill/>
          <a:ln/>
        </p:spPr>
        <p:txBody>
          <a:bodyPr wrap="none" lIns="0" tIns="0" rIns="0" bIns="0" rtlCol="0" anchor="t"/>
          <a:lstStyle/>
          <a:p>
            <a:pPr marL="0" indent="0" algn="l">
              <a:lnSpc>
                <a:spcPts val="2450"/>
              </a:lnSpc>
              <a:buNone/>
            </a:pPr>
            <a:r>
              <a:rPr lang="en-US" sz="1950" dirty="0">
                <a:solidFill>
                  <a:srgbClr val="272525"/>
                </a:solidFill>
                <a:latin typeface="Gelasio" pitchFamily="34" charset="0"/>
                <a:ea typeface="Gelasio" pitchFamily="34" charset="-122"/>
                <a:cs typeface="Gelasio" pitchFamily="34" charset="-120"/>
              </a:rPr>
              <a:t>Open Communication</a:t>
            </a:r>
            <a:endParaRPr lang="en-US" sz="1950" dirty="0"/>
          </a:p>
        </p:txBody>
      </p:sp>
      <p:sp>
        <p:nvSpPr>
          <p:cNvPr id="6" name="Text 2"/>
          <p:cNvSpPr/>
          <p:nvPr/>
        </p:nvSpPr>
        <p:spPr>
          <a:xfrm>
            <a:off x="6184940" y="2933224"/>
            <a:ext cx="7746921" cy="319445"/>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Lato" pitchFamily="34" charset="0"/>
                <a:ea typeface="Lato" pitchFamily="34" charset="-122"/>
                <a:cs typeface="Lato" pitchFamily="34" charset="-120"/>
              </a:rPr>
              <a:t>We maintain open communication with our clients throughout the entire staffing process.</a:t>
            </a:r>
            <a:endParaRPr lang="en-US" sz="1550" dirty="0"/>
          </a:p>
        </p:txBody>
      </p:sp>
      <p:pic>
        <p:nvPicPr>
          <p:cNvPr id="7" name="Image 2" descr="preencoded.png"/>
          <p:cNvPicPr>
            <a:picLocks noChangeAspect="1"/>
          </p:cNvPicPr>
          <p:nvPr/>
        </p:nvPicPr>
        <p:blipFill>
          <a:blip r:embed="rId5"/>
          <a:stretch>
            <a:fillRect/>
          </a:stretch>
        </p:blipFill>
        <p:spPr>
          <a:xfrm>
            <a:off x="6184940" y="3851434"/>
            <a:ext cx="498991" cy="498991"/>
          </a:xfrm>
          <a:prstGeom prst="rect">
            <a:avLst/>
          </a:prstGeom>
        </p:spPr>
      </p:pic>
      <p:sp>
        <p:nvSpPr>
          <p:cNvPr id="8" name="Text 3"/>
          <p:cNvSpPr/>
          <p:nvPr/>
        </p:nvSpPr>
        <p:spPr>
          <a:xfrm>
            <a:off x="6184940" y="4549973"/>
            <a:ext cx="2642235" cy="311944"/>
          </a:xfrm>
          <a:prstGeom prst="rect">
            <a:avLst/>
          </a:prstGeom>
          <a:noFill/>
          <a:ln/>
        </p:spPr>
        <p:txBody>
          <a:bodyPr wrap="none" lIns="0" tIns="0" rIns="0" bIns="0" rtlCol="0" anchor="t"/>
          <a:lstStyle/>
          <a:p>
            <a:pPr marL="0" indent="0" algn="l">
              <a:lnSpc>
                <a:spcPts val="2450"/>
              </a:lnSpc>
              <a:buNone/>
            </a:pPr>
            <a:r>
              <a:rPr lang="en-US" sz="1950" dirty="0">
                <a:solidFill>
                  <a:srgbClr val="272525"/>
                </a:solidFill>
                <a:latin typeface="Gelasio" pitchFamily="34" charset="0"/>
                <a:ea typeface="Gelasio" pitchFamily="34" charset="-122"/>
                <a:cs typeface="Gelasio" pitchFamily="34" charset="-120"/>
              </a:rPr>
              <a:t>Trust and Transparency</a:t>
            </a:r>
            <a:endParaRPr lang="en-US" sz="1950" dirty="0"/>
          </a:p>
        </p:txBody>
      </p:sp>
      <p:sp>
        <p:nvSpPr>
          <p:cNvPr id="9" name="Text 4"/>
          <p:cNvSpPr/>
          <p:nvPr/>
        </p:nvSpPr>
        <p:spPr>
          <a:xfrm>
            <a:off x="6184940" y="4981575"/>
            <a:ext cx="7746921" cy="319445"/>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Lato" pitchFamily="34" charset="0"/>
                <a:ea typeface="Lato" pitchFamily="34" charset="-122"/>
                <a:cs typeface="Lato" pitchFamily="34" charset="-120"/>
              </a:rPr>
              <a:t>We build trust by being transparent and honest in all our dealings with clients.</a:t>
            </a:r>
            <a:endParaRPr lang="en-US" sz="1550" dirty="0"/>
          </a:p>
        </p:txBody>
      </p:sp>
      <p:pic>
        <p:nvPicPr>
          <p:cNvPr id="10" name="Image 3" descr="preencoded.png"/>
          <p:cNvPicPr>
            <a:picLocks noChangeAspect="1"/>
          </p:cNvPicPr>
          <p:nvPr/>
        </p:nvPicPr>
        <p:blipFill>
          <a:blip r:embed="rId6"/>
          <a:stretch>
            <a:fillRect/>
          </a:stretch>
        </p:blipFill>
        <p:spPr>
          <a:xfrm>
            <a:off x="6184940" y="5899785"/>
            <a:ext cx="498991" cy="498991"/>
          </a:xfrm>
          <a:prstGeom prst="rect">
            <a:avLst/>
          </a:prstGeom>
        </p:spPr>
      </p:pic>
      <p:sp>
        <p:nvSpPr>
          <p:cNvPr id="11" name="Text 5"/>
          <p:cNvSpPr/>
          <p:nvPr/>
        </p:nvSpPr>
        <p:spPr>
          <a:xfrm>
            <a:off x="6184940" y="6598325"/>
            <a:ext cx="2495193" cy="311944"/>
          </a:xfrm>
          <a:prstGeom prst="rect">
            <a:avLst/>
          </a:prstGeom>
          <a:noFill/>
          <a:ln/>
        </p:spPr>
        <p:txBody>
          <a:bodyPr wrap="none" lIns="0" tIns="0" rIns="0" bIns="0" rtlCol="0" anchor="t"/>
          <a:lstStyle/>
          <a:p>
            <a:pPr marL="0" indent="0" algn="l">
              <a:lnSpc>
                <a:spcPts val="2450"/>
              </a:lnSpc>
              <a:buNone/>
            </a:pPr>
            <a:r>
              <a:rPr lang="en-US" sz="1950" dirty="0">
                <a:solidFill>
                  <a:srgbClr val="272525"/>
                </a:solidFill>
                <a:latin typeface="Gelasio" pitchFamily="34" charset="0"/>
                <a:ea typeface="Gelasio" pitchFamily="34" charset="-122"/>
                <a:cs typeface="Gelasio" pitchFamily="34" charset="-120"/>
              </a:rPr>
              <a:t>Ongoing Support</a:t>
            </a:r>
            <a:endParaRPr lang="en-US" sz="1950" dirty="0"/>
          </a:p>
        </p:txBody>
      </p:sp>
      <p:sp>
        <p:nvSpPr>
          <p:cNvPr id="12" name="Text 6"/>
          <p:cNvSpPr/>
          <p:nvPr/>
        </p:nvSpPr>
        <p:spPr>
          <a:xfrm>
            <a:off x="6184940" y="7029926"/>
            <a:ext cx="7746921" cy="319445"/>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Lato" pitchFamily="34" charset="0"/>
                <a:ea typeface="Lato" pitchFamily="34" charset="-122"/>
                <a:cs typeface="Lato" pitchFamily="34" charset="-120"/>
              </a:rPr>
              <a:t>We provide ongoing support to our clients, ensuring a seamless experience.</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68561"/>
            <a:ext cx="5670590" cy="708779"/>
          </a:xfrm>
          <a:prstGeom prst="rect">
            <a:avLst/>
          </a:prstGeom>
          <a:noFill/>
          <a:ln/>
        </p:spPr>
        <p:txBody>
          <a:bodyPr wrap="none" lIns="0" tIns="0" rIns="0" bIns="0" rtlCol="0" anchor="t"/>
          <a:lstStyle/>
          <a:p>
            <a:pPr marL="0" indent="0">
              <a:lnSpc>
                <a:spcPts val="5550"/>
              </a:lnSpc>
              <a:buNone/>
            </a:pPr>
            <a:r>
              <a:rPr lang="en-US" sz="4450" dirty="0">
                <a:solidFill>
                  <a:srgbClr val="312F2B"/>
                </a:solidFill>
                <a:latin typeface="Gelasio" pitchFamily="34" charset="0"/>
                <a:ea typeface="Gelasio" pitchFamily="34" charset="-122"/>
                <a:cs typeface="Gelasio" pitchFamily="34" charset="-120"/>
              </a:rPr>
              <a:t>Let's Work Together</a:t>
            </a:r>
            <a:endParaRPr lang="en-US" sz="4450" dirty="0"/>
          </a:p>
        </p:txBody>
      </p:sp>
      <p:pic>
        <p:nvPicPr>
          <p:cNvPr id="4" name="Image 1" descr="preencoded.png"/>
          <p:cNvPicPr>
            <a:picLocks noChangeAspect="1"/>
          </p:cNvPicPr>
          <p:nvPr/>
        </p:nvPicPr>
        <p:blipFill>
          <a:blip r:embed="rId4"/>
          <a:stretch>
            <a:fillRect/>
          </a:stretch>
        </p:blipFill>
        <p:spPr>
          <a:xfrm>
            <a:off x="793790" y="1917502"/>
            <a:ext cx="1134070" cy="1814513"/>
          </a:xfrm>
          <a:prstGeom prst="rect">
            <a:avLst/>
          </a:prstGeom>
        </p:spPr>
      </p:pic>
      <p:sp>
        <p:nvSpPr>
          <p:cNvPr id="5" name="Text 1"/>
          <p:cNvSpPr/>
          <p:nvPr/>
        </p:nvSpPr>
        <p:spPr>
          <a:xfrm>
            <a:off x="2268022" y="214431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Contact Us</a:t>
            </a:r>
            <a:endParaRPr lang="en-US" sz="2200" dirty="0"/>
          </a:p>
        </p:txBody>
      </p:sp>
      <p:sp>
        <p:nvSpPr>
          <p:cNvPr id="6" name="Text 2"/>
          <p:cNvSpPr/>
          <p:nvPr/>
        </p:nvSpPr>
        <p:spPr>
          <a:xfrm>
            <a:off x="2268022" y="2634734"/>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Reach out to our team to discuss your staffing needs and explore how we can help you find the best talent.</a:t>
            </a:r>
            <a:endParaRPr lang="en-US" sz="1750" dirty="0"/>
          </a:p>
        </p:txBody>
      </p:sp>
      <p:pic>
        <p:nvPicPr>
          <p:cNvPr id="7" name="Image 2" descr="preencoded.png"/>
          <p:cNvPicPr>
            <a:picLocks noChangeAspect="1"/>
          </p:cNvPicPr>
          <p:nvPr/>
        </p:nvPicPr>
        <p:blipFill>
          <a:blip r:embed="rId5"/>
          <a:stretch>
            <a:fillRect/>
          </a:stretch>
        </p:blipFill>
        <p:spPr>
          <a:xfrm>
            <a:off x="793790" y="3732014"/>
            <a:ext cx="1134070" cy="1814513"/>
          </a:xfrm>
          <a:prstGeom prst="rect">
            <a:avLst/>
          </a:prstGeom>
        </p:spPr>
      </p:pic>
      <p:sp>
        <p:nvSpPr>
          <p:cNvPr id="8" name="Text 3"/>
          <p:cNvSpPr/>
          <p:nvPr/>
        </p:nvSpPr>
        <p:spPr>
          <a:xfrm>
            <a:off x="2268022" y="3958828"/>
            <a:ext cx="3230404"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Share Your Requirements</a:t>
            </a:r>
            <a:endParaRPr lang="en-US" sz="2200" dirty="0"/>
          </a:p>
        </p:txBody>
      </p:sp>
      <p:sp>
        <p:nvSpPr>
          <p:cNvPr id="9" name="Text 4"/>
          <p:cNvSpPr/>
          <p:nvPr/>
        </p:nvSpPr>
        <p:spPr>
          <a:xfrm>
            <a:off x="2268022" y="4449247"/>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Tell us about your open positions, desired skill sets, and project timelines.</a:t>
            </a:r>
            <a:endParaRPr lang="en-US" sz="1750" dirty="0"/>
          </a:p>
        </p:txBody>
      </p:sp>
      <p:pic>
        <p:nvPicPr>
          <p:cNvPr id="10" name="Image 3" descr="preencoded.png"/>
          <p:cNvPicPr>
            <a:picLocks noChangeAspect="1"/>
          </p:cNvPicPr>
          <p:nvPr/>
        </p:nvPicPr>
        <p:blipFill>
          <a:blip r:embed="rId6"/>
          <a:stretch>
            <a:fillRect/>
          </a:stretch>
        </p:blipFill>
        <p:spPr>
          <a:xfrm>
            <a:off x="793790" y="5546527"/>
            <a:ext cx="1134070" cy="1814513"/>
          </a:xfrm>
          <a:prstGeom prst="rect">
            <a:avLst/>
          </a:prstGeom>
        </p:spPr>
      </p:pic>
      <p:sp>
        <p:nvSpPr>
          <p:cNvPr id="11" name="Text 5"/>
          <p:cNvSpPr/>
          <p:nvPr/>
        </p:nvSpPr>
        <p:spPr>
          <a:xfrm>
            <a:off x="2268022" y="5773341"/>
            <a:ext cx="3235404" cy="354330"/>
          </a:xfrm>
          <a:prstGeom prst="rect">
            <a:avLst/>
          </a:prstGeom>
          <a:noFill/>
          <a:ln/>
        </p:spPr>
        <p:txBody>
          <a:bodyPr wrap="none" lIns="0" tIns="0" rIns="0" bIns="0" rtlCol="0" anchor="t"/>
          <a:lstStyle/>
          <a:p>
            <a:pPr marL="0" indent="0" algn="l">
              <a:lnSpc>
                <a:spcPts val="2750"/>
              </a:lnSpc>
              <a:buNone/>
            </a:pPr>
            <a:r>
              <a:rPr lang="en-US" sz="2200" dirty="0">
                <a:solidFill>
                  <a:srgbClr val="272525"/>
                </a:solidFill>
                <a:latin typeface="Gelasio" pitchFamily="34" charset="0"/>
                <a:ea typeface="Gelasio" pitchFamily="34" charset="-122"/>
                <a:cs typeface="Gelasio" pitchFamily="34" charset="-120"/>
              </a:rPr>
              <a:t>Experience the Difference</a:t>
            </a:r>
            <a:endParaRPr lang="en-US" sz="2200" dirty="0"/>
          </a:p>
        </p:txBody>
      </p:sp>
      <p:sp>
        <p:nvSpPr>
          <p:cNvPr id="12" name="Text 6"/>
          <p:cNvSpPr/>
          <p:nvPr/>
        </p:nvSpPr>
        <p:spPr>
          <a:xfrm>
            <a:off x="2268022" y="6263759"/>
            <a:ext cx="6082189" cy="725805"/>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Lato" pitchFamily="34" charset="0"/>
                <a:ea typeface="Lato" pitchFamily="34" charset="-122"/>
                <a:cs typeface="Lato" pitchFamily="34" charset="-120"/>
              </a:rPr>
              <a:t>Let SEIN Consulting help you fill your open positions with highly skilled and qualified professionals.</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27488" y="600908"/>
            <a:ext cx="4919305" cy="7027664"/>
          </a:xfrm>
          <a:prstGeom prst="rect">
            <a:avLst/>
          </a:prstGeom>
        </p:spPr>
      </p:pic>
      <p:sp>
        <p:nvSpPr>
          <p:cNvPr id="4" name="Text 0"/>
          <p:cNvSpPr/>
          <p:nvPr/>
        </p:nvSpPr>
        <p:spPr>
          <a:xfrm>
            <a:off x="793790" y="1946077"/>
            <a:ext cx="5670590" cy="708779"/>
          </a:xfrm>
          <a:prstGeom prst="rect">
            <a:avLst/>
          </a:prstGeom>
          <a:noFill/>
          <a:ln/>
        </p:spPr>
        <p:txBody>
          <a:bodyPr wrap="none" lIns="0" tIns="0" rIns="0" bIns="0" rtlCol="0" anchor="t"/>
          <a:lstStyle/>
          <a:p>
            <a:pPr marL="0" indent="0">
              <a:lnSpc>
                <a:spcPts val="5550"/>
              </a:lnSpc>
              <a:buNone/>
            </a:pPr>
            <a:r>
              <a:rPr lang="en-US" sz="4450" dirty="0">
                <a:solidFill>
                  <a:srgbClr val="312F2B"/>
                </a:solidFill>
                <a:latin typeface="Gelasio" pitchFamily="34" charset="0"/>
                <a:ea typeface="Gelasio" pitchFamily="34" charset="-122"/>
                <a:cs typeface="Gelasio" pitchFamily="34" charset="-120"/>
              </a:rPr>
              <a:t>Let's Connect</a:t>
            </a:r>
            <a:endParaRPr lang="en-US" sz="4450" dirty="0"/>
          </a:p>
        </p:txBody>
      </p:sp>
      <p:sp>
        <p:nvSpPr>
          <p:cNvPr id="5" name="Text 1"/>
          <p:cNvSpPr/>
          <p:nvPr/>
        </p:nvSpPr>
        <p:spPr>
          <a:xfrm>
            <a:off x="793790" y="2995017"/>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Have a question about our services, want to discuss a staffing need, or simply want to learn more about SEIN Consulting? We're here to help!</a:t>
            </a:r>
            <a:endParaRPr lang="en-US" sz="1750" dirty="0"/>
          </a:p>
        </p:txBody>
      </p:sp>
      <p:sp>
        <p:nvSpPr>
          <p:cNvPr id="6" name="Text 2"/>
          <p:cNvSpPr/>
          <p:nvPr/>
        </p:nvSpPr>
        <p:spPr>
          <a:xfrm>
            <a:off x="793790" y="3975973"/>
            <a:ext cx="7556421" cy="362903"/>
          </a:xfrm>
          <a:prstGeom prst="rect">
            <a:avLst/>
          </a:prstGeom>
          <a:noFill/>
          <a:ln/>
        </p:spPr>
        <p:txBody>
          <a:bodyPr wrap="none" lIns="0" tIns="0" rIns="0" bIns="0" rtlCol="0" anchor="t"/>
          <a:lstStyle/>
          <a:p>
            <a:pPr marL="0" indent="0">
              <a:lnSpc>
                <a:spcPts val="2850"/>
              </a:lnSpc>
              <a:buNone/>
            </a:pPr>
            <a:r>
              <a:rPr lang="en-US" sz="1750" dirty="0">
                <a:solidFill>
                  <a:srgbClr val="272525"/>
                </a:solidFill>
                <a:latin typeface="Lato" pitchFamily="34" charset="0"/>
                <a:ea typeface="Lato" pitchFamily="34" charset="-122"/>
                <a:cs typeface="Lato" pitchFamily="34" charset="-120"/>
              </a:rPr>
              <a:t>Reach out to us through the following channels:</a:t>
            </a:r>
            <a:endParaRPr lang="en-US" sz="1750" dirty="0"/>
          </a:p>
        </p:txBody>
      </p:sp>
      <p:sp>
        <p:nvSpPr>
          <p:cNvPr id="7" name="Text 3"/>
          <p:cNvSpPr/>
          <p:nvPr/>
        </p:nvSpPr>
        <p:spPr>
          <a:xfrm>
            <a:off x="1156692" y="4594027"/>
            <a:ext cx="7193518"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Contact: Human Resource</a:t>
            </a:r>
            <a:endParaRPr lang="en-US" sz="1750" dirty="0"/>
          </a:p>
        </p:txBody>
      </p:sp>
      <p:sp>
        <p:nvSpPr>
          <p:cNvPr id="8" name="Text 4"/>
          <p:cNvSpPr/>
          <p:nvPr/>
        </p:nvSpPr>
        <p:spPr>
          <a:xfrm>
            <a:off x="1156692" y="5036225"/>
            <a:ext cx="7193518"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Email: info@seincon.com</a:t>
            </a:r>
            <a:endParaRPr lang="en-US" sz="1750" dirty="0"/>
          </a:p>
        </p:txBody>
      </p:sp>
      <p:sp>
        <p:nvSpPr>
          <p:cNvPr id="9" name="Text 5"/>
          <p:cNvSpPr/>
          <p:nvPr/>
        </p:nvSpPr>
        <p:spPr>
          <a:xfrm>
            <a:off x="1156692" y="5478423"/>
            <a:ext cx="7193518"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Phone: +91 7989372170</a:t>
            </a:r>
            <a:endParaRPr lang="en-US" sz="1750" dirty="0"/>
          </a:p>
        </p:txBody>
      </p:sp>
      <p:sp>
        <p:nvSpPr>
          <p:cNvPr id="10" name="Text 6"/>
          <p:cNvSpPr/>
          <p:nvPr/>
        </p:nvSpPr>
        <p:spPr>
          <a:xfrm>
            <a:off x="1156692" y="5920621"/>
            <a:ext cx="7193518"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72525"/>
                </a:solidFill>
                <a:latin typeface="Lato" pitchFamily="34" charset="0"/>
                <a:ea typeface="Lato" pitchFamily="34" charset="-122"/>
                <a:cs typeface="Lato" pitchFamily="34" charset="-120"/>
              </a:rPr>
              <a:t>URL    : www.seincon.com </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677</Words>
  <Application>Microsoft Office PowerPoint</Application>
  <PresentationFormat>Custom</PresentationFormat>
  <Paragraphs>78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Gelasio</vt: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B2014</cp:lastModifiedBy>
  <cp:revision>2</cp:revision>
  <dcterms:created xsi:type="dcterms:W3CDTF">2024-10-05T05:21:11Z</dcterms:created>
  <dcterms:modified xsi:type="dcterms:W3CDTF">2024-11-06T10:55:42Z</dcterms:modified>
</cp:coreProperties>
</file>